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29"/>
  </p:notesMasterIdLst>
  <p:handoutMasterIdLst>
    <p:handoutMasterId r:id="rId30"/>
  </p:handoutMasterIdLst>
  <p:sldIdLst>
    <p:sldId id="335" r:id="rId4"/>
    <p:sldId id="351" r:id="rId5"/>
    <p:sldId id="336" r:id="rId6"/>
    <p:sldId id="344" r:id="rId7"/>
    <p:sldId id="345" r:id="rId8"/>
    <p:sldId id="346" r:id="rId9"/>
    <p:sldId id="357" r:id="rId10"/>
    <p:sldId id="337" r:id="rId11"/>
    <p:sldId id="348" r:id="rId12"/>
    <p:sldId id="349" r:id="rId13"/>
    <p:sldId id="347" r:id="rId14"/>
    <p:sldId id="352" r:id="rId15"/>
    <p:sldId id="354" r:id="rId16"/>
    <p:sldId id="360" r:id="rId17"/>
    <p:sldId id="353" r:id="rId18"/>
    <p:sldId id="339" r:id="rId19"/>
    <p:sldId id="341" r:id="rId20"/>
    <p:sldId id="356" r:id="rId21"/>
    <p:sldId id="359" r:id="rId22"/>
    <p:sldId id="361" r:id="rId23"/>
    <p:sldId id="358" r:id="rId24"/>
    <p:sldId id="340" r:id="rId25"/>
    <p:sldId id="363" r:id="rId26"/>
    <p:sldId id="362" r:id="rId27"/>
    <p:sldId id="342" r:id="rId28"/>
  </p:sldIdLst>
  <p:sldSz cx="12192000" cy="6858000"/>
  <p:notesSz cx="6886575" cy="100187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2" autoAdjust="0"/>
    <p:restoredTop sz="95928"/>
  </p:normalViewPr>
  <p:slideViewPr>
    <p:cSldViewPr snapToGrid="0">
      <p:cViewPr>
        <p:scale>
          <a:sx n="121" d="100"/>
          <a:sy n="121" d="100"/>
        </p:scale>
        <p:origin x="-20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7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6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="" xmlns:a16="http://schemas.microsoft.com/office/drawing/2014/main" id="{69481172-56BA-6C88-168E-D96C21B47D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="" xmlns:a16="http://schemas.microsoft.com/office/drawing/2014/main" id="{0C878F87-09B6-0DE1-6A0A-D3E83B35E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E53439F6-3E71-9744-A5FD-F8360DC2B55B}" type="datetimeFigureOut">
              <a:rPr lang="cs-CZ" smtClean="0"/>
              <a:t>22.06.2026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="" xmlns:a16="http://schemas.microsoft.com/office/drawing/2014/main" id="{7E02C864-4460-15D6-DE8C-0E643C3EE1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625D8B96-87C9-2E0D-8058-68FEE7E1C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3DFE44AF-43CC-394B-BC78-30B75A4562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9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B67F23E5-E723-4485-9A71-51DD2E0513A0}" type="datetimeFigureOut">
              <a:rPr lang="cs-CZ" smtClean="0"/>
              <a:t>22.06.2026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8658" y="4821506"/>
            <a:ext cx="5509260" cy="3944868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F80EC3DE-2A43-4B52-8ED0-7B171497C0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44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91540E11-6C50-40B5-ED84-651C0E2EB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96" y="0"/>
            <a:ext cx="12272394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2048376"/>
            <a:ext cx="9144000" cy="2387600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4712599"/>
            <a:ext cx="9144000" cy="11294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10" name="Obrázek 9" descr="Obsah obrázku Písmo, Grafika, text, grafický design&#10;&#10;Popis byl vytvořen automaticky">
            <a:extLst>
              <a:ext uri="{FF2B5EF4-FFF2-40B4-BE49-F238E27FC236}">
                <a16:creationId xmlns="" xmlns:a16="http://schemas.microsoft.com/office/drawing/2014/main" id="{4917296F-2561-2C95-0483-5A5B579659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9" y="678863"/>
            <a:ext cx="3430380" cy="7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="" xmlns:a16="http://schemas.microsoft.com/office/drawing/2014/main" id="{D3CF39BF-5858-1FA2-AE20-3D3663541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0802" y="627538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2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="" xmlns:a16="http://schemas.microsoft.com/office/drawing/2014/main" id="{5ACBBC27-DDEA-6C5A-8ACF-67EDD56D8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1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692776"/>
            <a:ext cx="9144000" cy="1304424"/>
          </a:xfrm>
        </p:spPr>
        <p:txBody>
          <a:bodyPr anchor="t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=""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3848999"/>
            <a:ext cx="9144000" cy="8246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EB2BB669-96AF-C460-0644-D9B33EBD9D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5B1D0EC9-522E-7760-9533-ED823A8D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5A7BEC56-EE77-297B-48FC-43CFAD8E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="" xmlns:a16="http://schemas.microsoft.com/office/drawing/2014/main" id="{78885C40-6A50-FFD6-B978-4E000D35B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/>
            </a:lvl2pPr>
            <a:lvl3pPr marL="177800" indent="-177800">
              <a:lnSpc>
                <a:spcPct val="100000"/>
              </a:lnSpc>
              <a:defRPr/>
            </a:lvl3pPr>
            <a:lvl4pPr marL="355600" indent="-177800">
              <a:lnSpc>
                <a:spcPct val="100000"/>
              </a:lnSpc>
              <a:defRPr/>
            </a:lvl4pPr>
            <a:lvl5pPr marL="533400" indent="-177800">
              <a:lnSpc>
                <a:spcPct val="100000"/>
              </a:lnSpc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43564D70-284F-88A1-FC08-29E63F8319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="" xmlns:a16="http://schemas.microsoft.com/office/drawing/2014/main" id="{B1E62B60-5FB1-9381-00CF-C665EB00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="" xmlns:a16="http://schemas.microsoft.com/office/drawing/2014/main" id="{D7E0B353-40A5-48F9-C049-D884C812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907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9BF45EE8-2365-24C4-6E7D-F72C293DB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="" xmlns:a16="http://schemas.microsoft.com/office/drawing/2014/main" id="{77ECF020-D996-697F-4779-13801850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="" xmlns:a16="http://schemas.microsoft.com/office/drawing/2014/main" id="{D1159978-FAB9-CBE7-228C-DA9796E0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567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="" xmlns:a16="http://schemas.microsoft.com/office/drawing/2014/main" id="{8CCBA954-9BEE-4D3C-C0ED-19047D66F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="" xmlns:a16="http://schemas.microsoft.com/office/drawing/2014/main" id="{406CC1D3-5C60-B944-EDE9-26381902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="" xmlns:a16="http://schemas.microsoft.com/office/drawing/2014/main" id="{0D240CD1-21EB-CFB6-BC30-937FEEEB1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690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ek a p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8" y="647700"/>
            <a:ext cx="8331201" cy="55292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71000" y="1825625"/>
            <a:ext cx="2374900" cy="4351338"/>
          </a:xfrm>
        </p:spPr>
        <p:txBody>
          <a:bodyPr anchor="b">
            <a:normAutofit/>
          </a:bodyPr>
          <a:lstStyle>
            <a:lvl1pPr marL="0" indent="0">
              <a:buNone/>
              <a:defRPr sz="1500" b="0"/>
            </a:lvl1pPr>
            <a:lvl2pPr marL="0" indent="0">
              <a:buNone/>
              <a:defRPr sz="1500"/>
            </a:lvl2pPr>
            <a:lvl3pPr marL="176400" indent="-176400">
              <a:defRPr sz="1500"/>
            </a:lvl3pPr>
            <a:lvl4pPr marL="356400" indent="-176400">
              <a:defRPr sz="1500"/>
            </a:lvl4pPr>
            <a:lvl5pPr marL="532800" indent="-176400">
              <a:defRPr sz="15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18ECC450-B476-55C6-13E7-241DFDEEE9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818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="" xmlns:a16="http://schemas.microsoft.com/office/drawing/2014/main" id="{F0E1EB24-A4FD-400D-F98D-FB4FA830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="" xmlns:a16="http://schemas.microsoft.com/office/drawing/2014/main" id="{5C645297-7913-9A99-1FD0-28864B28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46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975" y="1485900"/>
            <a:ext cx="6477000" cy="4643438"/>
          </a:xfrm>
        </p:spPr>
        <p:txBody>
          <a:bodyPr/>
          <a:lstStyle>
            <a:lvl1pPr marL="0" indent="0">
              <a:lnSpc>
                <a:spcPct val="108000"/>
              </a:lnSpc>
              <a:buNone/>
              <a:defRPr/>
            </a:lvl1pPr>
            <a:lvl2pPr marL="0" indent="0">
              <a:buNone/>
              <a:defRPr sz="1700">
                <a:solidFill>
                  <a:schemeClr val="accent1"/>
                </a:solidFill>
              </a:defRPr>
            </a:lvl2pPr>
            <a:lvl3pPr marL="0" indent="0">
              <a:buNone/>
              <a:defRPr sz="1700"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E6896127-A932-05AF-19AA-A3EF7B49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="" xmlns:a16="http://schemas.microsoft.com/office/drawing/2014/main" id="{3090B9CC-DBE2-DF80-DD04-267F4BDD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="" xmlns:a16="http://schemas.microsoft.com/office/drawing/2014/main" id="{201E28EC-073B-84AF-FF8E-979B5D3D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958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FB7ABA3B-E3F6-9A92-9135-4EE0858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A812DFB0-A8C7-0073-6389-FF363AEF1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="" xmlns:a16="http://schemas.microsoft.com/office/drawing/2014/main" id="{011D1AA5-5182-C810-225E-97E45E4F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="" xmlns:a16="http://schemas.microsoft.com/office/drawing/2014/main" id="{BFC91CA1-2364-05B0-0F04-690A1C5B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4423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="" xmlns:a16="http://schemas.microsoft.com/office/drawing/2014/main" id="{79438A86-4A25-73CF-7171-B61A241D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5276"/>
            <a:ext cx="2743200" cy="365125"/>
          </a:xfrm>
          <a:prstGeom prst="rect">
            <a:avLst/>
          </a:prstGeom>
        </p:spPr>
        <p:txBody>
          <a:bodyPr/>
          <a:lstStyle/>
          <a:p>
            <a:fld id="{1A945517-90B0-4E61-B5DD-AC2B75BAD2CB}" type="datetime1">
              <a:rPr lang="cs-CZ" smtClean="0"/>
              <a:t>22.06.2026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="" xmlns:a16="http://schemas.microsoft.com/office/drawing/2014/main" id="{501D3696-2239-C380-C5DC-7A40F1D88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6" name="Zástupný symbol pro zápatí 4">
            <a:extLst>
              <a:ext uri="{FF2B5EF4-FFF2-40B4-BE49-F238E27FC236}">
                <a16:creationId xmlns="" xmlns:a16="http://schemas.microsoft.com/office/drawing/2014/main" id="{CA22F0A3-7A6F-26D0-F7E4-38F90D63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="" xmlns:a16="http://schemas.microsoft.com/office/drawing/2014/main" id="{70A463D7-59BA-DD1A-EE96-881BA846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9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="" xmlns:a16="http://schemas.microsoft.com/office/drawing/2014/main" id="{61818620-6694-CE30-09D5-0385EC1E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717550"/>
            <a:ext cx="10706099" cy="86786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4A359F36-CC92-C5E0-1D93-EB04F26A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825625"/>
            <a:ext cx="107061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="" xmlns:a16="http://schemas.microsoft.com/office/drawing/2014/main" id="{DD416615-ACE9-1166-FF1A-B39597AF4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762E3233-1704-433C-8B0E-4C03A48D4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" y="6420491"/>
            <a:ext cx="272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ovéPole 32">
            <a:extLst>
              <a:ext uri="{FF2B5EF4-FFF2-40B4-BE49-F238E27FC236}">
                <a16:creationId xmlns="" xmlns:a16="http://schemas.microsoft.com/office/drawing/2014/main" id="{B52155B1-7D35-8CBF-21B4-8799EABA85C0}"/>
              </a:ext>
            </a:extLst>
          </p:cNvPr>
          <p:cNvSpPr txBox="1"/>
          <p:nvPr/>
        </p:nvSpPr>
        <p:spPr>
          <a:xfrm>
            <a:off x="337165" y="6498434"/>
            <a:ext cx="3687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cs-CZ" sz="1100" dirty="0">
                <a:solidFill>
                  <a:schemeClr val="tx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3397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50" r:id="rId5"/>
    <p:sldLayoutId id="2147483660" r:id="rId6"/>
    <p:sldLayoutId id="2147483652" r:id="rId7"/>
    <p:sldLayoutId id="2147483661" r:id="rId8"/>
    <p:sldLayoutId id="2147483662" r:id="rId9"/>
    <p:sldLayoutId id="2147483663" r:id="rId10"/>
    <p:sldLayoutId id="2147483654" r:id="rId11"/>
    <p:sldLayoutId id="214748365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2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smt.gov.cz/ceska-skolni-inspekce-predstavila-vysledky-setreni-pisa-2022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</a:t>
            </a:fld>
            <a:endParaRPr lang="cs-CZ"/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10" name="Nadpis 1">
            <a:extLst>
              <a:ext uri="{FF2B5EF4-FFF2-40B4-BE49-F238E27FC236}">
                <a16:creationId xmlns="" xmlns:a16="http://schemas.microsoft.com/office/drawing/2014/main" id="{38A5984E-E41E-58BC-4CEB-5BDB04E6BD89}"/>
              </a:ext>
            </a:extLst>
          </p:cNvPr>
          <p:cNvSpPr txBox="1">
            <a:spLocks/>
          </p:cNvSpPr>
          <p:nvPr/>
        </p:nvSpPr>
        <p:spPr>
          <a:xfrm>
            <a:off x="829140" y="1245476"/>
            <a:ext cx="10583643" cy="210469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0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cs-CZ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Jakým ekonomickým a strukturálním výzvám čelí a bude čelit česká ekonomika?</a:t>
            </a:r>
            <a:endParaRPr lang="cs-CZ" sz="4000" b="1" i="1" dirty="0"/>
          </a:p>
        </p:txBody>
      </p:sp>
      <p:sp>
        <p:nvSpPr>
          <p:cNvPr id="11" name="Podnadpis 8">
            <a:extLst>
              <a:ext uri="{FF2B5EF4-FFF2-40B4-BE49-F238E27FC236}">
                <a16:creationId xmlns="" xmlns:a16="http://schemas.microsoft.com/office/drawing/2014/main" id="{F730C0B0-4C35-7DDE-5DBA-E74C469D9BDC}"/>
              </a:ext>
            </a:extLst>
          </p:cNvPr>
          <p:cNvSpPr txBox="1">
            <a:spLocks/>
          </p:cNvSpPr>
          <p:nvPr/>
        </p:nvSpPr>
        <p:spPr>
          <a:xfrm>
            <a:off x="5047854" y="3405621"/>
            <a:ext cx="1862426" cy="7173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76400" indent="-1764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6400" indent="-1764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2800" indent="-1764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600" b="0" dirty="0" smtClean="0"/>
              <a:t>Vít Bárta</a:t>
            </a:r>
            <a:endParaRPr lang="cs-CZ" sz="3600" b="0" dirty="0"/>
          </a:p>
        </p:txBody>
      </p:sp>
      <p:sp>
        <p:nvSpPr>
          <p:cNvPr id="12" name="TextovéPole 11">
            <a:extLst>
              <a:ext uri="{FF2B5EF4-FFF2-40B4-BE49-F238E27FC236}">
                <a16:creationId xmlns="" xmlns:a16="http://schemas.microsoft.com/office/drawing/2014/main" id="{E2C99296-DA9B-6891-A12B-241EA8F8E7E7}"/>
              </a:ext>
            </a:extLst>
          </p:cNvPr>
          <p:cNvSpPr txBox="1"/>
          <p:nvPr/>
        </p:nvSpPr>
        <p:spPr>
          <a:xfrm>
            <a:off x="830590" y="5786090"/>
            <a:ext cx="153086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15|1 </a:t>
            </a:r>
            <a:r>
              <a:rPr lang="cs-CZ" sz="2400" dirty="0">
                <a:solidFill>
                  <a:schemeClr val="bg1"/>
                </a:solidFill>
              </a:rPr>
              <a:t>| </a:t>
            </a:r>
            <a:r>
              <a:rPr lang="cs-CZ" sz="2400" dirty="0" smtClean="0">
                <a:solidFill>
                  <a:schemeClr val="bg1"/>
                </a:solidFill>
              </a:rPr>
              <a:t>2026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="" xmlns:a16="http://schemas.microsoft.com/office/drawing/2014/main" id="{E2C99296-DA9B-6891-A12B-241EA8F8E7E7}"/>
              </a:ext>
            </a:extLst>
          </p:cNvPr>
          <p:cNvSpPr txBox="1"/>
          <p:nvPr/>
        </p:nvSpPr>
        <p:spPr>
          <a:xfrm>
            <a:off x="2664372" y="4631136"/>
            <a:ext cx="6700345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cs-CZ" sz="3200" i="1" dirty="0" smtClean="0"/>
              <a:t>„Hospodářská politika 2026“ </a:t>
            </a:r>
            <a:r>
              <a:rPr lang="cs-CZ" sz="3200" i="1" dirty="0" smtClean="0"/>
              <a:t> </a:t>
            </a:r>
            <a:r>
              <a:rPr lang="cs-CZ" sz="3200" dirty="0" smtClean="0"/>
              <a:t>CEVRO Univerzita,</a:t>
            </a:r>
            <a:r>
              <a:rPr lang="cs-CZ" sz="3200" i="1" dirty="0" smtClean="0"/>
              <a:t> </a:t>
            </a:r>
            <a:r>
              <a:rPr lang="cs-CZ" sz="3200" dirty="0" smtClean="0"/>
              <a:t>23</a:t>
            </a:r>
            <a:r>
              <a:rPr lang="cs-CZ" sz="3200" dirty="0" smtClean="0"/>
              <a:t>. června 2026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46401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35" y="946150"/>
            <a:ext cx="10941268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Obsah vystoupení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7103" y="2041634"/>
            <a:ext cx="10326415" cy="4185744"/>
          </a:xfrm>
        </p:spPr>
        <p:txBody>
          <a:bodyPr>
            <a:normAutofit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Tektonické změny </a:t>
            </a:r>
            <a:r>
              <a:rPr lang="cs-CZ" sz="3200" dirty="0" smtClean="0"/>
              <a:t>ve světové ekonomice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„Modely růstu“ v české ekonomice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Jsme v tzv. pasti středních příjmů?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Trnitá cesta ke znalostní ekonomice </a:t>
            </a:r>
          </a:p>
          <a:p>
            <a:pPr lvl="1"/>
            <a:endParaRPr lang="en-GB" sz="3200" dirty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37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812" y="402240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cs typeface="Calibri" panose="020F0502020204030204" pitchFamily="34" charset="0"/>
              </a:rPr>
              <a:t>Změny vnějšího prostředí</a:t>
            </a:r>
            <a:endParaRPr lang="en-GB" sz="4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3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083" y="1142998"/>
            <a:ext cx="11477296" cy="5407574"/>
          </a:xfrm>
        </p:spPr>
        <p:txBody>
          <a:bodyPr>
            <a:normAutofit fontScale="62500" lnSpcReduction="20000"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Světový řád po 2. světové válce byl založen na dohodnutých pravidlech, která umožňovala provádět transakce s kladným součtem (positive-sum game)</a:t>
            </a:r>
            <a:r>
              <a:rPr lang="cs-CZ" sz="3200" dirty="0" smtClean="0">
                <a:sym typeface="Symbol"/>
              </a:rPr>
              <a:t>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Rámec GATT/WTO (dva principy: reciprocita a nediskriminace) posunul svět od vysokých cel k clům nízkým a ekonomiky od nekooperativních rovnovah k rovnováhám kooperativním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Heslo minulosti: volný obchod pro všechny </a:t>
            </a:r>
          </a:p>
          <a:p>
            <a:pPr marL="176213" lvl="2" indent="273050">
              <a:buNone/>
            </a:pPr>
            <a:r>
              <a:rPr lang="cs-CZ" sz="2900" dirty="0" smtClean="0">
                <a:sym typeface="Symbol"/>
              </a:rPr>
              <a:t> </a:t>
            </a:r>
            <a:r>
              <a:rPr lang="cs-CZ" sz="2900" dirty="0">
                <a:sym typeface="Symbol"/>
              </a:rPr>
              <a:t>éra </a:t>
            </a:r>
            <a:r>
              <a:rPr lang="cs-CZ" sz="2900" dirty="0" smtClean="0">
                <a:sym typeface="Symbol"/>
              </a:rPr>
              <a:t>globalizace: růst obchodu a rozkvět výrobních řetězců (hlavní motivace: nízké výrobní náklady) </a:t>
            </a:r>
          </a:p>
          <a:p>
            <a:pPr marL="633413" lvl="2" indent="-184150">
              <a:buFont typeface="Symbol"/>
              <a:buChar char="Þ"/>
            </a:pPr>
            <a:r>
              <a:rPr lang="cs-CZ" sz="2900" dirty="0" smtClean="0">
                <a:sym typeface="Symbol"/>
              </a:rPr>
              <a:t> „pozitivní nákladový šok“ kvůli zapojení Číny: celosvětově nízká inflace po dlouhou dobu </a:t>
            </a:r>
          </a:p>
          <a:p>
            <a:pPr marL="633413" lvl="2" indent="-184150">
              <a:buFont typeface="Symbol"/>
              <a:buChar char="Þ"/>
            </a:pPr>
            <a:r>
              <a:rPr lang="cs-CZ" sz="2900" dirty="0" smtClean="0">
                <a:sym typeface="Symbol"/>
              </a:rPr>
              <a:t>  ALE: akumulace zranitelnosti, která sice nebyla zjevná, ale byla přítomná vždy </a:t>
            </a:r>
            <a:endParaRPr lang="cs-CZ" sz="29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Tento systém je dnes v ohrožení, protože supervelmoci se uchylují k protekcionismu; obchod začíná sloužit k prosazování národních bezpečnostních zájmů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USA-Čína:</a:t>
            </a:r>
            <a:r>
              <a:rPr lang="cs-CZ" sz="2700" dirty="0" smtClean="0"/>
              <a:t> </a:t>
            </a:r>
          </a:p>
          <a:p>
            <a:pPr marL="176213" lvl="2" indent="273050">
              <a:buNone/>
            </a:pPr>
            <a:r>
              <a:rPr lang="cs-CZ" sz="2600" dirty="0" smtClean="0"/>
              <a:t>dříve: dlouhodobá obchodní a ekonomická integrace 	</a:t>
            </a:r>
          </a:p>
          <a:p>
            <a:pPr marL="449263" lvl="2" indent="0">
              <a:buNone/>
            </a:pPr>
            <a:r>
              <a:rPr lang="cs-CZ" sz="2600" dirty="0" smtClean="0"/>
              <a:t>nyní: soupeření o geopolitickou a ekonomickou nadvládu (omezování transferu technologií a výměny „citlivého“ zboží)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Nová obchodní logika: státy mají silnější podněty se vzdát přínosů z obchodu, pokud tento obchod přinese soupeři přínosy větší; podobně: stát má podněty strpět škody vyplývající ze zavedení obchodních překážek, pokud škoda jeho soupeře (protivníka) bude ještě větší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Dosavadní světový </a:t>
            </a:r>
            <a:r>
              <a:rPr lang="cs-CZ" sz="3200" dirty="0"/>
              <a:t>obchodní systém </a:t>
            </a:r>
            <a:r>
              <a:rPr lang="cs-CZ" sz="3200" dirty="0" smtClean="0"/>
              <a:t>přestal vyhovovat potřebám „třetích“ zemí; neusilují o rivalitu, ale o to, aby jejich zájmy zůstaly pokud možno nedotčeny </a:t>
            </a:r>
            <a:endParaRPr lang="cs-CZ" sz="3200" dirty="0"/>
          </a:p>
        </p:txBody>
      </p:sp>
      <p:sp>
        <p:nvSpPr>
          <p:cNvPr id="8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19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578" y="552013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cs typeface="Calibri" panose="020F0502020204030204" pitchFamily="34" charset="0"/>
              </a:rPr>
              <a:t>Implikace Změn vnějšího prostředí</a:t>
            </a:r>
            <a:endParaRPr lang="en-GB" sz="4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4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1662" y="1316421"/>
            <a:ext cx="11698013" cy="5021316"/>
          </a:xfrm>
        </p:spPr>
        <p:txBody>
          <a:bodyPr>
            <a:normAutofit fontScale="70000" lnSpcReduction="20000"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/>
              <a:t>Stále naléhavěji se nastoluje otázka, která </a:t>
            </a:r>
            <a:r>
              <a:rPr lang="cs-CZ" sz="3200" dirty="0" smtClean="0"/>
              <a:t>odvětví mají strategický </a:t>
            </a:r>
            <a:r>
              <a:rPr lang="cs-CZ" sz="3200" dirty="0"/>
              <a:t>význam (finanční infrastruktura, technologie, polovodiče, </a:t>
            </a:r>
            <a:r>
              <a:rPr lang="cs-CZ" sz="3200" dirty="0" smtClean="0"/>
              <a:t>léky, kritické </a:t>
            </a:r>
            <a:r>
              <a:rPr lang="cs-CZ" sz="3200" dirty="0"/>
              <a:t>suroviny, energetika) </a:t>
            </a:r>
            <a:r>
              <a:rPr lang="cs-CZ" sz="3200" dirty="0" smtClean="0"/>
              <a:t>              </a:t>
            </a:r>
            <a:r>
              <a:rPr lang="cs-CZ" sz="3200" dirty="0" smtClean="0"/>
              <a:t>  Otázky</a:t>
            </a:r>
            <a:r>
              <a:rPr lang="cs-CZ" sz="3200" dirty="0" smtClean="0"/>
              <a:t>: Co vyrábět doma? Co dovážet od přátel? Jak obnovit efektivně domácí průmysl? </a:t>
            </a:r>
            <a:endParaRPr lang="en-GB" sz="3200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Roste tlak na snižování nadměrné závislosti na zahraničních konkrétních typech produkce a/nebo obchodních teritoriích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Dochází ke zkracování výrobních a obchodních řetězců a k přesunu výrob domů (</a:t>
            </a:r>
            <a:r>
              <a:rPr lang="cs-CZ" sz="3200" dirty="0" err="1" smtClean="0"/>
              <a:t>friend-shoring</a:t>
            </a:r>
            <a:r>
              <a:rPr lang="cs-CZ" sz="3200" dirty="0" smtClean="0"/>
              <a:t>, </a:t>
            </a:r>
            <a:r>
              <a:rPr lang="cs-CZ" sz="3200" dirty="0" err="1" smtClean="0"/>
              <a:t>near-shoring</a:t>
            </a:r>
            <a:r>
              <a:rPr lang="cs-CZ" sz="3200" dirty="0" smtClean="0"/>
              <a:t>)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USA budují (nebo se snaží budovat) domácí ekonomiku pomocí agresivních politik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Roste tlak na zvyšování odolnosti a nezávislosti; ten se prosazuje navzdory možným ztrátám efektivnosti (domácí výroba je obvykle dražší)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Středně velké mocnosti si musí hledat ve světě nové místo (jižní Amerika, Afrika)                  </a:t>
            </a:r>
            <a:r>
              <a:rPr lang="cs-CZ" sz="3200" dirty="0" smtClean="0"/>
              <a:t>(Kanada</a:t>
            </a:r>
            <a:r>
              <a:rPr lang="cs-CZ" sz="3200" dirty="0" smtClean="0"/>
              <a:t>: </a:t>
            </a:r>
            <a:r>
              <a:rPr lang="cs-CZ" sz="3200" dirty="0" smtClean="0"/>
              <a:t>diverzifikace </a:t>
            </a:r>
            <a:r>
              <a:rPr lang="cs-CZ" sz="3200" dirty="0" smtClean="0"/>
              <a:t>obchodu–větší orientace na Čínu místo US; úvahy o vstupu do EU)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Volný obchod v dnešním světě již není považován za univerzálně vhodný; i nadále zůstává ideálem, ale pouze se spřátelenými či blízkými </a:t>
            </a:r>
            <a:r>
              <a:rPr lang="cs-CZ" sz="3200" dirty="0" smtClean="0"/>
              <a:t>zeměmi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i="1" dirty="0" smtClean="0"/>
              <a:t>„Vítěz bere (skoro) vše“</a:t>
            </a:r>
            <a:r>
              <a:rPr lang="cs-CZ" sz="3200" dirty="0" smtClean="0"/>
              <a:t> (Jan Švejnar) </a:t>
            </a:r>
            <a:endParaRPr lang="cs-CZ" sz="3200" dirty="0" smtClean="0"/>
          </a:p>
          <a:p>
            <a:pPr lvl="1"/>
            <a:endParaRPr lang="cs-CZ" sz="3200" dirty="0" smtClean="0"/>
          </a:p>
          <a:p>
            <a:pPr lvl="1"/>
            <a:endParaRPr lang="en-GB" sz="3200" dirty="0"/>
          </a:p>
        </p:txBody>
      </p:sp>
      <p:sp>
        <p:nvSpPr>
          <p:cNvPr id="8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76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7699" y="717550"/>
            <a:ext cx="10706099" cy="756526"/>
          </a:xfrm>
        </p:spPr>
        <p:txBody>
          <a:bodyPr>
            <a:normAutofit/>
          </a:bodyPr>
          <a:lstStyle/>
          <a:p>
            <a:pPr algn="ctr"/>
            <a:r>
              <a:rPr lang="cs-CZ" sz="3600" dirty="0" err="1" smtClean="0"/>
              <a:t>Trade-off</a:t>
            </a:r>
            <a:r>
              <a:rPr lang="cs-CZ" sz="3600" dirty="0" smtClean="0"/>
              <a:t> dnešní doby</a:t>
            </a:r>
            <a:endParaRPr lang="cs-CZ" sz="360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Short name of the powerpoint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5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="" xmlns:lc="http://schemas.openxmlformats.org/drawingml/2006/lockedCanvas" xmlns:a16="http://schemas.microsoft.com/office/drawing/2014/main" id="{DB80E8FE-29E2-ECB6-6313-23EAD294D1FC}"/>
              </a:ext>
            </a:extLst>
          </p:cNvPr>
          <p:cNvCxnSpPr/>
          <p:nvPr/>
        </p:nvCxnSpPr>
        <p:spPr>
          <a:xfrm>
            <a:off x="2581275" y="6848475"/>
            <a:ext cx="0" cy="4362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Přímá spojnice 8">
            <a:extLst>
              <a:ext uri="{FF2B5EF4-FFF2-40B4-BE49-F238E27FC236}">
                <a16:creationId xmlns="" xmlns:lc="http://schemas.openxmlformats.org/drawingml/2006/lockedCanvas" xmlns:a16="http://schemas.microsoft.com/office/drawing/2014/main" id="{4DF9A52B-88F8-0DFA-972B-2719E4452D28}"/>
              </a:ext>
            </a:extLst>
          </p:cNvPr>
          <p:cNvCxnSpPr/>
          <p:nvPr/>
        </p:nvCxnSpPr>
        <p:spPr>
          <a:xfrm flipH="1">
            <a:off x="2581275" y="11325225"/>
            <a:ext cx="52673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blouk 9">
            <a:extLst>
              <a:ext uri="{FF2B5EF4-FFF2-40B4-BE49-F238E27FC236}">
                <a16:creationId xmlns="" xmlns:lc="http://schemas.openxmlformats.org/drawingml/2006/lockedCanvas" xmlns:a16="http://schemas.microsoft.com/office/drawing/2014/main" id="{838D90CE-50DE-EE36-F5D8-3BE8B6A6F6D9}"/>
              </a:ext>
            </a:extLst>
          </p:cNvPr>
          <p:cNvSpPr/>
          <p:nvPr/>
        </p:nvSpPr>
        <p:spPr>
          <a:xfrm rot="10800000">
            <a:off x="3409950" y="3200400"/>
            <a:ext cx="9477375" cy="7258050"/>
          </a:xfrm>
          <a:prstGeom prst="arc">
            <a:avLst>
              <a:gd name="adj1" fmla="val 16443470"/>
              <a:gd name="adj2" fmla="val 0"/>
            </a:avLst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cs-CZ" sz="1100"/>
          </a:p>
        </p:txBody>
      </p:sp>
      <p:graphicFrame>
        <p:nvGraphicFramePr>
          <p:cNvPr id="24" name="Objek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004555"/>
              </p:ext>
            </p:extLst>
          </p:nvPr>
        </p:nvGraphicFramePr>
        <p:xfrm>
          <a:off x="685792" y="1467215"/>
          <a:ext cx="5399690" cy="3794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" name="Worksheet" r:id="rId3" imgW="7658186" imgH="5381520" progId="Excel.Sheet.12">
                  <p:embed/>
                </p:oleObj>
              </mc:Choice>
              <mc:Fallback>
                <p:oleObj name="Worksheet" r:id="rId3" imgW="7658186" imgH="53815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792" y="1467215"/>
                        <a:ext cx="5399690" cy="3794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Zástupný symbol pro obsah 3"/>
          <p:cNvSpPr>
            <a:spLocks noGrp="1"/>
          </p:cNvSpPr>
          <p:nvPr>
            <p:ph sz="half" idx="2"/>
          </p:nvPr>
        </p:nvSpPr>
        <p:spPr>
          <a:xfrm>
            <a:off x="6739760" y="1620674"/>
            <a:ext cx="4895184" cy="3306053"/>
          </a:xfrm>
        </p:spPr>
        <p:txBody>
          <a:bodyPr/>
          <a:lstStyle/>
          <a:p>
            <a:r>
              <a:rPr lang="cs-CZ" b="0" dirty="0" smtClean="0"/>
              <a:t>Když budou výrobní řetězce kratší, budou ekonomiky méně zranitelné, méně závislé a odolnější … </a:t>
            </a:r>
          </a:p>
          <a:p>
            <a:r>
              <a:rPr lang="cs-CZ" b="0" dirty="0" smtClean="0"/>
              <a:t>…. ale bude to něco stát! </a:t>
            </a:r>
          </a:p>
          <a:p>
            <a:endParaRPr lang="cs-CZ" b="0" dirty="0"/>
          </a:p>
          <a:p>
            <a:r>
              <a:rPr lang="cs-CZ" b="0" dirty="0" smtClean="0"/>
              <a:t>Novou geopolitickou prioritou se stává, s </a:t>
            </a:r>
            <a:r>
              <a:rPr lang="cs-CZ" dirty="0" smtClean="0"/>
              <a:t>čím</a:t>
            </a:r>
            <a:r>
              <a:rPr lang="cs-CZ" b="0" dirty="0" smtClean="0"/>
              <a:t> budeme obchodovat a s </a:t>
            </a:r>
            <a:r>
              <a:rPr lang="cs-CZ" dirty="0" smtClean="0"/>
              <a:t>kým</a:t>
            </a:r>
            <a:endParaRPr lang="cs-CZ" dirty="0"/>
          </a:p>
        </p:txBody>
      </p:sp>
      <p:sp>
        <p:nvSpPr>
          <p:cNvPr id="27" name="Zástupný symbol pro obsah 3"/>
          <p:cNvSpPr>
            <a:spLocks noGrp="1"/>
          </p:cNvSpPr>
          <p:nvPr>
            <p:ph sz="half" idx="2"/>
          </p:nvPr>
        </p:nvSpPr>
        <p:spPr>
          <a:xfrm>
            <a:off x="599090" y="5415456"/>
            <a:ext cx="11272344" cy="945931"/>
          </a:xfrm>
          <a:noFill/>
          <a:ln cmpd="sng">
            <a:noFill/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sz="2000" b="0" dirty="0" smtClean="0"/>
              <a:t>V roce 2022 činil podíl evropských dovozů ropy z Ruska 27% a plynu 45%</a:t>
            </a:r>
          </a:p>
          <a:p>
            <a:pPr>
              <a:spcBef>
                <a:spcPts val="0"/>
              </a:spcBef>
            </a:pPr>
            <a:r>
              <a:rPr lang="cs-CZ" sz="2000" b="0" dirty="0" smtClean="0"/>
              <a:t>V roce 2025 byly tyto podíly již jen 3% u ropy a 13% u plynu</a:t>
            </a:r>
          </a:p>
          <a:p>
            <a:pPr>
              <a:spcBef>
                <a:spcPts val="0"/>
              </a:spcBef>
            </a:pPr>
            <a:r>
              <a:rPr lang="cs-CZ" sz="2000" b="0" dirty="0" smtClean="0"/>
              <a:t>Cenou za </a:t>
            </a:r>
            <a:r>
              <a:rPr lang="cs-CZ" sz="2000" b="0" dirty="0" err="1" smtClean="0"/>
              <a:t>decoupling</a:t>
            </a:r>
            <a:r>
              <a:rPr lang="cs-CZ" sz="2000" b="0" dirty="0"/>
              <a:t> </a:t>
            </a:r>
            <a:r>
              <a:rPr lang="cs-CZ" sz="2000" b="0" dirty="0" smtClean="0"/>
              <a:t>s Ruskem byly vyšší ceny energií a pomalejší hospodářský růst v Evropě</a:t>
            </a:r>
            <a:r>
              <a:rPr lang="cs-CZ" sz="2000" b="0" dirty="0"/>
              <a:t> 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587765" y="3424479"/>
            <a:ext cx="1426779" cy="369332"/>
          </a:xfrm>
          <a:prstGeom prst="rect">
            <a:avLst/>
          </a:prstGeom>
          <a:solidFill>
            <a:schemeClr val="accent1">
              <a:alpha val="0"/>
            </a:schemeClr>
          </a:solidFill>
          <a:ln w="12700" cmpd="sng">
            <a:solidFill>
              <a:schemeClr val="tx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/>
              <a:t>1945 - 2020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3160986" y="2013466"/>
            <a:ext cx="1426779" cy="369332"/>
          </a:xfrm>
          <a:prstGeom prst="rect">
            <a:avLst/>
          </a:prstGeom>
          <a:solidFill>
            <a:schemeClr val="accent1">
              <a:alpha val="0"/>
            </a:schemeClr>
          </a:solidFill>
          <a:ln w="12700" cmpd="sng">
            <a:solidFill>
              <a:schemeClr val="tx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/>
              <a:t>2020 a dále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560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578" y="552013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cs typeface="Calibri" panose="020F0502020204030204" pitchFamily="34" charset="0"/>
              </a:rPr>
              <a:t>Další rizikové faktory</a:t>
            </a:r>
            <a:endParaRPr lang="en-GB" sz="4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6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902" y="1340069"/>
            <a:ext cx="11579773" cy="4524703"/>
          </a:xfrm>
        </p:spPr>
        <p:txBody>
          <a:bodyPr>
            <a:normAutofit fontScale="70000" lnSpcReduction="20000"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Válečné konflikty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/>
              <a:t>Dluhová </a:t>
            </a:r>
            <a:r>
              <a:rPr lang="cs-CZ" sz="3200" dirty="0" smtClean="0"/>
              <a:t>zranitelnost: mnoho států </a:t>
            </a:r>
            <a:r>
              <a:rPr lang="cs-CZ" sz="3200" dirty="0"/>
              <a:t>čelí historicky vysokému </a:t>
            </a:r>
            <a:r>
              <a:rPr lang="cs-CZ" sz="3200" dirty="0" smtClean="0"/>
              <a:t>zadlužení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Přechod </a:t>
            </a:r>
            <a:r>
              <a:rPr lang="cs-CZ" sz="3200" dirty="0"/>
              <a:t>na zelenou ekonomiku vyžaduje obrovské investice a mění energetické mapy </a:t>
            </a:r>
            <a:r>
              <a:rPr lang="cs-CZ" sz="3200" dirty="0" smtClean="0"/>
              <a:t>světa</a:t>
            </a:r>
            <a:r>
              <a:rPr lang="cs-CZ" sz="3200" dirty="0"/>
              <a:t> </a:t>
            </a:r>
            <a:endParaRPr lang="cs-CZ" sz="32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Čínská </a:t>
            </a:r>
            <a:r>
              <a:rPr lang="cs-CZ" sz="3200" dirty="0"/>
              <a:t>ekonomika strukturálně zpomaluje, což ovlivňuje globální </a:t>
            </a:r>
            <a:r>
              <a:rPr lang="cs-CZ" sz="3200" dirty="0" smtClean="0"/>
              <a:t>poptávku, ale zároveň v mnoha oblastech agresivně expanduje na úkor (státem řízený dumping)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Rizika masivních ztrát </a:t>
            </a:r>
            <a:r>
              <a:rPr lang="cs-CZ" sz="3200" dirty="0"/>
              <a:t>pracovních míst v určitých </a:t>
            </a:r>
            <a:r>
              <a:rPr lang="cs-CZ" sz="3200" dirty="0" smtClean="0"/>
              <a:t>sektorech kvůli nástupu AI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Zneužití </a:t>
            </a:r>
            <a:r>
              <a:rPr lang="cs-CZ" sz="3200" dirty="0"/>
              <a:t>AI pro tvorbu </a:t>
            </a:r>
            <a:r>
              <a:rPr lang="cs-CZ" sz="3200" dirty="0" err="1"/>
              <a:t>deepfakes</a:t>
            </a:r>
            <a:r>
              <a:rPr lang="cs-CZ" sz="3200" dirty="0"/>
              <a:t> ohrožuje demokratické procesy a </a:t>
            </a:r>
            <a:r>
              <a:rPr lang="cs-CZ" sz="3200" dirty="0" smtClean="0"/>
              <a:t>volby</a:t>
            </a:r>
            <a:r>
              <a:rPr lang="cs-CZ" sz="3200" dirty="0"/>
              <a:t> </a:t>
            </a:r>
            <a:endParaRPr lang="cs-CZ" sz="32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Klimatické změny a extrémní </a:t>
            </a:r>
            <a:r>
              <a:rPr lang="cs-CZ" sz="3200" dirty="0"/>
              <a:t>projevy počasí: </a:t>
            </a:r>
            <a:r>
              <a:rPr lang="cs-CZ" sz="3200" dirty="0" smtClean="0"/>
              <a:t>sucha</a:t>
            </a:r>
            <a:r>
              <a:rPr lang="cs-CZ" sz="3200" dirty="0"/>
              <a:t>, záplavy a vlny veder způsobují přímé škody na infrastruktuře a </a:t>
            </a:r>
            <a:r>
              <a:rPr lang="cs-CZ" sz="3200" dirty="0" smtClean="0"/>
              <a:t>v zemědělství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Klimatické </a:t>
            </a:r>
            <a:r>
              <a:rPr lang="cs-CZ" sz="3200" dirty="0"/>
              <a:t>změny a politická nestabilita zesilují vlny uprchlíků </a:t>
            </a:r>
            <a:r>
              <a:rPr lang="cs-CZ" sz="3200" dirty="0" smtClean="0"/>
              <a:t>do </a:t>
            </a:r>
            <a:r>
              <a:rPr lang="cs-CZ" sz="3200" dirty="0"/>
              <a:t>rozvinutých </a:t>
            </a:r>
            <a:r>
              <a:rPr lang="cs-CZ" sz="3200" dirty="0" smtClean="0"/>
              <a:t>zemí</a:t>
            </a:r>
            <a:r>
              <a:rPr lang="cs-CZ" sz="3200" dirty="0"/>
              <a:t> </a:t>
            </a:r>
            <a:endParaRPr lang="cs-CZ" sz="32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Demografické </a:t>
            </a:r>
            <a:r>
              <a:rPr lang="cs-CZ" sz="3200" dirty="0"/>
              <a:t>nůžky: Západní svět a Čína čelí stárnutí populace, zatímco části Afriky a </a:t>
            </a:r>
            <a:r>
              <a:rPr lang="cs-CZ" sz="3200" dirty="0" smtClean="0"/>
              <a:t>jihovýchodní Asie </a:t>
            </a:r>
            <a:r>
              <a:rPr lang="cs-CZ" sz="3200" dirty="0"/>
              <a:t>zažívají populační </a:t>
            </a:r>
            <a:r>
              <a:rPr lang="cs-CZ" sz="3200" dirty="0" smtClean="0"/>
              <a:t>boom </a:t>
            </a:r>
            <a:endParaRPr lang="cs-CZ" sz="3200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8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835573" y="5841121"/>
            <a:ext cx="10823027" cy="512382"/>
          </a:xfrm>
        </p:spPr>
        <p:txBody>
          <a:bodyPr>
            <a:noAutofit/>
          </a:bodyPr>
          <a:lstStyle/>
          <a:p>
            <a:r>
              <a:rPr lang="cs-CZ" sz="2400" b="0" dirty="0" err="1" smtClean="0">
                <a:solidFill>
                  <a:srgbClr val="FF0000"/>
                </a:solidFill>
              </a:rPr>
              <a:t>Polykrize</a:t>
            </a:r>
            <a:r>
              <a:rPr lang="cs-CZ" sz="2400" b="0" dirty="0" smtClean="0">
                <a:solidFill>
                  <a:srgbClr val="FF0000"/>
                </a:solidFill>
              </a:rPr>
              <a:t> – četné rizikové faktory se prolínají a vzájemně umocňují </a:t>
            </a:r>
            <a:endParaRPr lang="cs-CZ" sz="24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1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461" y="662371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cs typeface="Calibri" panose="020F0502020204030204" pitchFamily="34" charset="0"/>
              </a:rPr>
              <a:t>Implikace pro „třetí země“ a  ČR</a:t>
            </a:r>
            <a:endParaRPr lang="en-GB" sz="4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7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964" y="1600200"/>
            <a:ext cx="11579773" cy="4824248"/>
          </a:xfrm>
        </p:spPr>
        <p:txBody>
          <a:bodyPr>
            <a:normAutofit fontScale="92500" lnSpcReduction="10000"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Zkušenosti z doby </a:t>
            </a:r>
            <a:r>
              <a:rPr lang="cs-CZ" sz="3200" dirty="0" err="1" smtClean="0"/>
              <a:t>covidu</a:t>
            </a:r>
            <a:r>
              <a:rPr lang="cs-CZ" sz="3200" dirty="0" smtClean="0"/>
              <a:t>, válečných konfliktů a bipolarity světa stimulují „třetí“ země k podpoře: </a:t>
            </a:r>
          </a:p>
          <a:p>
            <a:pPr marL="898525" lvl="2" indent="-449263"/>
            <a:r>
              <a:rPr lang="cs-CZ" sz="2900" dirty="0" smtClean="0"/>
              <a:t>Odolnosti a snižování zranitelnosti </a:t>
            </a:r>
          </a:p>
          <a:p>
            <a:pPr marL="898525" lvl="2" indent="-449263"/>
            <a:r>
              <a:rPr lang="cs-CZ" sz="2900" dirty="0" smtClean="0"/>
              <a:t>Pružnosti </a:t>
            </a:r>
          </a:p>
          <a:p>
            <a:pPr marL="898525" lvl="2" indent="-449263"/>
            <a:r>
              <a:rPr lang="cs-CZ" sz="2900" dirty="0" smtClean="0"/>
              <a:t>Diverzifikaci a snižování nadměrných závislostí </a:t>
            </a:r>
          </a:p>
          <a:p>
            <a:pPr marL="449263" lvl="1" indent="-449263">
              <a:buFont typeface="Arial" panose="020B0604020202020204" pitchFamily="34" charset="0"/>
              <a:buChar char="•"/>
            </a:pPr>
            <a:r>
              <a:rPr lang="cs-CZ" sz="3200" dirty="0" smtClean="0"/>
              <a:t>Evropa představuje pro ČR ekonomicky, institucionálně i bezpečnostně jakýsi „</a:t>
            </a:r>
            <a:r>
              <a:rPr lang="cs-CZ" sz="3200" dirty="0" err="1" smtClean="0"/>
              <a:t>safe</a:t>
            </a:r>
            <a:r>
              <a:rPr lang="cs-CZ" sz="3200" dirty="0" smtClean="0"/>
              <a:t> </a:t>
            </a:r>
            <a:r>
              <a:rPr lang="cs-CZ" sz="3200" dirty="0" err="1" smtClean="0"/>
              <a:t>heaven</a:t>
            </a:r>
            <a:r>
              <a:rPr lang="cs-CZ" sz="3200" dirty="0" smtClean="0"/>
              <a:t>“ 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cs-CZ" sz="3200" dirty="0" smtClean="0"/>
              <a:t>Česká republika by si měla zajistit („vybojovat a zasloužit“) co nejvýhodnější postavení v Evropské unii a využít všech výhod, které tak nám tak blízké a tak vyspělé společenství nabízí </a:t>
            </a:r>
            <a:endParaRPr lang="en-GB" sz="3200" dirty="0"/>
          </a:p>
        </p:txBody>
      </p:sp>
      <p:sp>
        <p:nvSpPr>
          <p:cNvPr id="8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11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871" y="717550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cs typeface="Calibri" panose="020F0502020204030204" pitchFamily="34" charset="0"/>
              </a:rPr>
              <a:t>„modely růstu“ v české republice</a:t>
            </a:r>
            <a:endParaRPr lang="en-GB" sz="4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8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7103" y="1576552"/>
            <a:ext cx="10633842" cy="4698123"/>
          </a:xfrm>
        </p:spPr>
        <p:txBody>
          <a:bodyPr>
            <a:normAutofit fontScale="77500" lnSpcReduction="20000"/>
          </a:bodyPr>
          <a:lstStyle/>
          <a:p>
            <a:pPr marL="514350" lvl="1" indent="-514350">
              <a:lnSpc>
                <a:spcPct val="110000"/>
              </a:lnSpc>
              <a:buFont typeface="+mj-lt"/>
              <a:buAutoNum type="arabicPeriod"/>
            </a:pPr>
            <a:r>
              <a:rPr lang="cs-CZ" sz="3200" dirty="0" smtClean="0"/>
              <a:t>Jaké jsme v minulosti měli „modely růstu“ a čím byly definovány?</a:t>
            </a:r>
          </a:p>
          <a:p>
            <a:pPr marL="514350" lvl="1" indent="-514350">
              <a:lnSpc>
                <a:spcPct val="110000"/>
              </a:lnSpc>
              <a:buFont typeface="+mj-lt"/>
              <a:buAutoNum type="arabicPeriod"/>
            </a:pPr>
            <a:r>
              <a:rPr lang="cs-CZ" sz="3200" dirty="0" smtClean="0"/>
              <a:t>Jakými faktory byly tyto „modely“ podkopávány?</a:t>
            </a:r>
          </a:p>
          <a:p>
            <a:pPr marL="514350" lvl="1" indent="-514350">
              <a:lnSpc>
                <a:spcPct val="110000"/>
              </a:lnSpc>
              <a:buFont typeface="+mj-lt"/>
              <a:buAutoNum type="arabicPeriod"/>
            </a:pPr>
            <a:r>
              <a:rPr lang="cs-CZ" sz="3200" dirty="0" smtClean="0"/>
              <a:t>Jaký „model růstu“ máme dnes (pokud máme nějaký)? </a:t>
            </a:r>
          </a:p>
          <a:p>
            <a:pPr marL="514350" lvl="1" indent="-514350">
              <a:lnSpc>
                <a:spcPct val="110000"/>
              </a:lnSpc>
              <a:buFont typeface="+mj-lt"/>
              <a:buAutoNum type="arabicPeriod"/>
            </a:pPr>
            <a:r>
              <a:rPr lang="cs-CZ" sz="3200" dirty="0" smtClean="0"/>
              <a:t>Jaký model růstu potřebujeme? </a:t>
            </a:r>
          </a:p>
          <a:p>
            <a:pPr marL="514350" lvl="1" indent="-514350">
              <a:lnSpc>
                <a:spcPct val="110000"/>
              </a:lnSpc>
              <a:buFont typeface="+mj-lt"/>
              <a:buAutoNum type="arabicPeriod"/>
            </a:pPr>
            <a:r>
              <a:rPr lang="cs-CZ" sz="3200" dirty="0" smtClean="0"/>
              <a:t>Jaká cesta k němu vede?</a:t>
            </a:r>
          </a:p>
          <a:p>
            <a:pPr lvl="1">
              <a:lnSpc>
                <a:spcPct val="110000"/>
              </a:lnSpc>
            </a:pPr>
            <a:endParaRPr lang="cs-CZ" sz="3200" dirty="0" smtClean="0"/>
          </a:p>
          <a:p>
            <a:pPr marL="4572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3200" dirty="0" smtClean="0"/>
              <a:t>„Model růstu“ vnímám jako určitý vědomý či plánovitý typ hospodářské politiky, který mají </a:t>
            </a:r>
            <a:r>
              <a:rPr lang="cs-CZ" sz="3200" dirty="0" err="1" smtClean="0"/>
              <a:t>policy-makeři</a:t>
            </a:r>
            <a:r>
              <a:rPr lang="cs-CZ" sz="3200" dirty="0" smtClean="0"/>
              <a:t> pod kontrolou </a:t>
            </a:r>
          </a:p>
          <a:p>
            <a:pPr marL="4572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3200" dirty="0" smtClean="0"/>
              <a:t>Není to nějaký příhodný vnější faktor jako např. levné ceny surovin </a:t>
            </a:r>
            <a:r>
              <a:rPr lang="cs-CZ" sz="3200" dirty="0" smtClean="0"/>
              <a:t> nebo </a:t>
            </a:r>
            <a:r>
              <a:rPr lang="cs-CZ" sz="3200" dirty="0" smtClean="0"/>
              <a:t>bezpečnostní deštník od </a:t>
            </a:r>
            <a:r>
              <a:rPr lang="cs-CZ" sz="3200" dirty="0" smtClean="0"/>
              <a:t>NATO, </a:t>
            </a:r>
            <a:r>
              <a:rPr lang="cs-CZ" sz="3200" dirty="0" smtClean="0"/>
              <a:t>ale zřetelně vyznačená cesta </a:t>
            </a:r>
            <a:r>
              <a:rPr lang="cs-CZ" sz="3200" dirty="0" smtClean="0"/>
              <a:t>       k </a:t>
            </a:r>
            <a:r>
              <a:rPr lang="cs-CZ" sz="3200" dirty="0" smtClean="0"/>
              <a:t>explicitně pojmenovanému cíli </a:t>
            </a:r>
          </a:p>
          <a:p>
            <a:pPr lvl="1">
              <a:lnSpc>
                <a:spcPct val="110000"/>
              </a:lnSpc>
            </a:pPr>
            <a:endParaRPr lang="en-GB" sz="3200" dirty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4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87" y="788495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Na Začátku byl … 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9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3455" y="1529256"/>
            <a:ext cx="10823028" cy="4169978"/>
          </a:xfrm>
        </p:spPr>
        <p:txBody>
          <a:bodyPr>
            <a:normAutofit fontScale="85000" lnSpcReduction="10000"/>
          </a:bodyPr>
          <a:lstStyle/>
          <a:p>
            <a:r>
              <a:rPr lang="cs-CZ" sz="3300" dirty="0" smtClean="0">
                <a:latin typeface="Google Sans"/>
              </a:rPr>
              <a:t>1. Model </a:t>
            </a:r>
            <a:r>
              <a:rPr lang="cs-CZ" sz="3300" dirty="0">
                <a:latin typeface="Google Sans"/>
              </a:rPr>
              <a:t>transformační a privatizační (1990–1997)</a:t>
            </a:r>
          </a:p>
          <a:p>
            <a:r>
              <a:rPr lang="cs-CZ" b="0" dirty="0">
                <a:latin typeface="Google Sans"/>
              </a:rPr>
              <a:t>Tento model byl zaměřen na </a:t>
            </a:r>
            <a:r>
              <a:rPr lang="cs-CZ" b="0" dirty="0" smtClean="0">
                <a:latin typeface="Google Sans"/>
              </a:rPr>
              <a:t>přechod </a:t>
            </a:r>
            <a:r>
              <a:rPr lang="cs-CZ" b="0" dirty="0">
                <a:latin typeface="Google Sans"/>
              </a:rPr>
              <a:t>od plánované ekonomiky k tržnímu </a:t>
            </a:r>
            <a:r>
              <a:rPr lang="cs-CZ" b="0" dirty="0" smtClean="0">
                <a:latin typeface="Google Sans"/>
              </a:rPr>
              <a:t>systému</a:t>
            </a:r>
            <a:endParaRPr lang="cs-CZ" b="0" dirty="0">
              <a:latin typeface="Google Sans"/>
            </a:endParaRPr>
          </a:p>
          <a:p>
            <a:pPr>
              <a:buFont typeface="Arial"/>
              <a:buChar char="•"/>
            </a:pPr>
            <a:r>
              <a:rPr lang="cs-CZ" dirty="0" smtClean="0">
                <a:latin typeface="Google Sans"/>
              </a:rPr>
              <a:t> Hlavní </a:t>
            </a:r>
            <a:r>
              <a:rPr lang="cs-CZ" dirty="0">
                <a:latin typeface="Google Sans"/>
              </a:rPr>
              <a:t>parametry a faktory růstu:</a:t>
            </a:r>
            <a:endParaRPr lang="cs-CZ" b="0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Liberalizace:</a:t>
            </a:r>
            <a:r>
              <a:rPr lang="cs-CZ" dirty="0">
                <a:latin typeface="Google Sans"/>
              </a:rPr>
              <a:t> Uvolnění cen a zahraničního </a:t>
            </a:r>
            <a:r>
              <a:rPr lang="cs-CZ" dirty="0" smtClean="0">
                <a:latin typeface="Google Sans"/>
              </a:rPr>
              <a:t>obchodu 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Privatizace:</a:t>
            </a:r>
            <a:r>
              <a:rPr lang="cs-CZ" dirty="0">
                <a:latin typeface="Google Sans"/>
              </a:rPr>
              <a:t> Rychlý převod státního majetku (zejména kuponová privatizace</a:t>
            </a:r>
            <a:r>
              <a:rPr lang="cs-CZ" dirty="0" smtClean="0">
                <a:latin typeface="Google Sans"/>
              </a:rPr>
              <a:t>) 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Měnový polštář:</a:t>
            </a:r>
            <a:r>
              <a:rPr lang="cs-CZ" dirty="0">
                <a:latin typeface="Google Sans"/>
              </a:rPr>
              <a:t> Devalvace koruny na počátku 90. let podpořila konkurenceschopnost </a:t>
            </a:r>
            <a:r>
              <a:rPr lang="cs-CZ" dirty="0" smtClean="0">
                <a:latin typeface="Google Sans"/>
              </a:rPr>
              <a:t>exportu 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 smtClean="0">
                <a:latin typeface="Google Sans"/>
              </a:rPr>
              <a:t>„Bankovní socialismus“:</a:t>
            </a:r>
            <a:r>
              <a:rPr lang="cs-CZ" dirty="0" smtClean="0">
                <a:latin typeface="Google Sans"/>
              </a:rPr>
              <a:t> </a:t>
            </a:r>
            <a:r>
              <a:rPr lang="cs-CZ" dirty="0">
                <a:latin typeface="Google Sans"/>
              </a:rPr>
              <a:t>Státní banky masivně úvěrovaly nově vznikající nebo privatizované </a:t>
            </a:r>
            <a:r>
              <a:rPr lang="cs-CZ" dirty="0" smtClean="0">
                <a:latin typeface="Google Sans"/>
              </a:rPr>
              <a:t>podniky </a:t>
            </a:r>
            <a:endParaRPr lang="cs-CZ" dirty="0">
              <a:latin typeface="Google Sans"/>
            </a:endParaRPr>
          </a:p>
          <a:p>
            <a:pPr>
              <a:buFont typeface="Arial"/>
              <a:buChar char="•"/>
            </a:pPr>
            <a:r>
              <a:rPr lang="cs-CZ" dirty="0" smtClean="0">
                <a:latin typeface="Google Sans"/>
              </a:rPr>
              <a:t> Faktory </a:t>
            </a:r>
            <a:r>
              <a:rPr lang="cs-CZ" dirty="0">
                <a:latin typeface="Google Sans"/>
              </a:rPr>
              <a:t>narušující účinnost:</a:t>
            </a:r>
            <a:endParaRPr lang="cs-CZ" b="0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Institucionální vakuum:</a:t>
            </a:r>
            <a:r>
              <a:rPr lang="cs-CZ" dirty="0">
                <a:latin typeface="Google Sans"/>
              </a:rPr>
              <a:t> Slabý právní rámec vedl k tunelování a neefektivnímu vymáhání </a:t>
            </a:r>
            <a:r>
              <a:rPr lang="cs-CZ" dirty="0" smtClean="0">
                <a:latin typeface="Google Sans"/>
              </a:rPr>
              <a:t>práva 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Krize bankovního sektoru:</a:t>
            </a:r>
            <a:r>
              <a:rPr lang="cs-CZ" dirty="0">
                <a:latin typeface="Google Sans"/>
              </a:rPr>
              <a:t> Nahromadění špatných úvěrů v polostátních </a:t>
            </a:r>
            <a:r>
              <a:rPr lang="cs-CZ" dirty="0" smtClean="0">
                <a:latin typeface="Google Sans"/>
              </a:rPr>
              <a:t>bankách 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Makroekonomická nerovnováha:</a:t>
            </a:r>
            <a:r>
              <a:rPr lang="cs-CZ" dirty="0">
                <a:latin typeface="Google Sans"/>
              </a:rPr>
              <a:t> Rostoucí deficit běžného účtu a inflační tlaky vyústily v </a:t>
            </a:r>
            <a:r>
              <a:rPr lang="cs-CZ" b="1" dirty="0">
                <a:latin typeface="Google Sans"/>
              </a:rPr>
              <a:t>měnovou krizi v roce 1997</a:t>
            </a:r>
            <a:r>
              <a:rPr lang="cs-CZ" dirty="0">
                <a:latin typeface="Google Sans"/>
              </a:rPr>
              <a:t> a zavedení tzv. Klausových </a:t>
            </a:r>
            <a:r>
              <a:rPr lang="cs-CZ" dirty="0" smtClean="0">
                <a:latin typeface="Google Sans"/>
              </a:rPr>
              <a:t>balíčků </a:t>
            </a:r>
            <a:endParaRPr lang="cs-CZ" dirty="0">
              <a:latin typeface="Google Sans"/>
            </a:endParaRP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528145" y="5778059"/>
            <a:ext cx="11146219" cy="670035"/>
          </a:xfrm>
        </p:spPr>
        <p:txBody>
          <a:bodyPr>
            <a:noAutofit/>
          </a:bodyPr>
          <a:lstStyle/>
          <a:p>
            <a:r>
              <a:rPr lang="cs-CZ" sz="2800" b="0" dirty="0" smtClean="0">
                <a:solidFill>
                  <a:srgbClr val="FF0000"/>
                </a:solidFill>
              </a:rPr>
              <a:t>„Transformační model“ rozhodně nebyl bez chyb, ale svoji „misi“ splnil </a:t>
            </a:r>
            <a:endParaRPr lang="cs-CZ" sz="2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5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87" y="725431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… Pak přišel …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10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848" y="1418893"/>
            <a:ext cx="11327524" cy="4398579"/>
          </a:xfrm>
        </p:spPr>
        <p:txBody>
          <a:bodyPr>
            <a:normAutofit fontScale="85000" lnSpcReduction="10000"/>
          </a:bodyPr>
          <a:lstStyle/>
          <a:p>
            <a:r>
              <a:rPr lang="cs-CZ" sz="3300" dirty="0" smtClean="0">
                <a:latin typeface="Google Sans"/>
              </a:rPr>
              <a:t>2. Model </a:t>
            </a:r>
            <a:r>
              <a:rPr lang="cs-CZ" sz="3300" dirty="0">
                <a:latin typeface="Google Sans"/>
              </a:rPr>
              <a:t>tažený přímými zahraničními investicemi (1998–2008)</a:t>
            </a:r>
          </a:p>
          <a:p>
            <a:r>
              <a:rPr lang="cs-CZ" b="0" dirty="0" smtClean="0">
                <a:latin typeface="Google Sans"/>
              </a:rPr>
              <a:t>Strategie směřovala k </a:t>
            </a:r>
            <a:r>
              <a:rPr lang="cs-CZ" b="0" dirty="0">
                <a:latin typeface="Google Sans"/>
              </a:rPr>
              <a:t>otevření ekonomiky globálnímu </a:t>
            </a:r>
            <a:r>
              <a:rPr lang="cs-CZ" b="0" dirty="0" smtClean="0">
                <a:latin typeface="Google Sans"/>
              </a:rPr>
              <a:t>kapitálu</a:t>
            </a:r>
            <a:endParaRPr lang="cs-CZ" b="0" dirty="0">
              <a:latin typeface="Google Sans"/>
            </a:endParaRPr>
          </a:p>
          <a:p>
            <a:pPr>
              <a:buFont typeface="Arial"/>
              <a:buChar char="•"/>
            </a:pPr>
            <a:r>
              <a:rPr lang="cs-CZ" dirty="0" smtClean="0">
                <a:latin typeface="Google Sans"/>
              </a:rPr>
              <a:t>  Hlavní </a:t>
            </a:r>
            <a:r>
              <a:rPr lang="cs-CZ" dirty="0">
                <a:latin typeface="Google Sans"/>
              </a:rPr>
              <a:t>parametry a faktory růstu:</a:t>
            </a:r>
            <a:endParaRPr lang="cs-CZ" b="0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Investiční pobídky:</a:t>
            </a:r>
            <a:r>
              <a:rPr lang="cs-CZ" dirty="0">
                <a:latin typeface="Google Sans"/>
              </a:rPr>
              <a:t> Zavedení daňových prázdnin a dotací pro zahraniční investory (systém </a:t>
            </a:r>
            <a:r>
              <a:rPr lang="cs-CZ" dirty="0" err="1">
                <a:latin typeface="Google Sans"/>
              </a:rPr>
              <a:t>CzechInvest</a:t>
            </a:r>
            <a:r>
              <a:rPr lang="cs-CZ" dirty="0" smtClean="0">
                <a:latin typeface="Google Sans"/>
              </a:rPr>
              <a:t>)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Vstup do EU (2004):</a:t>
            </a:r>
            <a:r>
              <a:rPr lang="cs-CZ" dirty="0">
                <a:latin typeface="Google Sans"/>
              </a:rPr>
              <a:t> Integrace do jednotného evropského trhu a příliv evropských </a:t>
            </a:r>
            <a:r>
              <a:rPr lang="cs-CZ" dirty="0" smtClean="0">
                <a:latin typeface="Google Sans"/>
              </a:rPr>
              <a:t>fondů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Zahraniční kapitál:</a:t>
            </a:r>
            <a:r>
              <a:rPr lang="cs-CZ" dirty="0">
                <a:latin typeface="Google Sans"/>
              </a:rPr>
              <a:t> Privatizace velkých bank do rukou silných západních </a:t>
            </a:r>
            <a:r>
              <a:rPr lang="cs-CZ" dirty="0" smtClean="0">
                <a:latin typeface="Google Sans"/>
              </a:rPr>
              <a:t>skupin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Exportní orientace:</a:t>
            </a:r>
            <a:r>
              <a:rPr lang="cs-CZ" dirty="0">
                <a:latin typeface="Google Sans"/>
              </a:rPr>
              <a:t> Zapojení do globálních dodavatelských řetězců, zejména v automobilovém </a:t>
            </a:r>
            <a:r>
              <a:rPr lang="cs-CZ" dirty="0" smtClean="0">
                <a:latin typeface="Google Sans"/>
              </a:rPr>
              <a:t>průmyslu</a:t>
            </a:r>
            <a:endParaRPr lang="cs-CZ" dirty="0">
              <a:latin typeface="Google Sans"/>
            </a:endParaRPr>
          </a:p>
          <a:p>
            <a:pPr>
              <a:buFont typeface="Arial"/>
              <a:buChar char="•"/>
            </a:pPr>
            <a:r>
              <a:rPr lang="cs-CZ" dirty="0" smtClean="0">
                <a:latin typeface="Google Sans"/>
              </a:rPr>
              <a:t>  Faktory </a:t>
            </a:r>
            <a:r>
              <a:rPr lang="cs-CZ" dirty="0">
                <a:latin typeface="Google Sans"/>
              </a:rPr>
              <a:t>narušující účinnost:</a:t>
            </a:r>
            <a:endParaRPr lang="cs-CZ" b="0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dirty="0" smtClean="0">
                <a:latin typeface="Google Sans"/>
              </a:rPr>
              <a:t>Masivní </a:t>
            </a:r>
            <a:r>
              <a:rPr lang="cs-CZ" dirty="0">
                <a:latin typeface="Google Sans"/>
              </a:rPr>
              <a:t>odliv dividend do zahraničí (ročně stovky miliard Kč) začal převyšovat příliv nového </a:t>
            </a:r>
            <a:r>
              <a:rPr lang="cs-CZ" dirty="0" smtClean="0">
                <a:latin typeface="Google Sans"/>
              </a:rPr>
              <a:t>kapitálu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>
                <a:latin typeface="Google Sans"/>
              </a:rPr>
              <a:t>Strukturální stagnace:</a:t>
            </a:r>
            <a:r>
              <a:rPr lang="cs-CZ" dirty="0">
                <a:latin typeface="Google Sans"/>
              </a:rPr>
              <a:t> Česko uvízlo v pozici "subdodavatelské" ekonomiky s nízkou přidanou hodnotou </a:t>
            </a:r>
            <a:r>
              <a:rPr lang="cs-CZ" dirty="0" smtClean="0">
                <a:latin typeface="Google Sans"/>
              </a:rPr>
              <a:t>(montovny</a:t>
            </a:r>
            <a:r>
              <a:rPr lang="cs-CZ" dirty="0" smtClean="0">
                <a:latin typeface="Google Sans"/>
              </a:rPr>
              <a:t>)</a:t>
            </a:r>
            <a:endParaRPr lang="cs-CZ" dirty="0">
              <a:latin typeface="Google Sans"/>
            </a:endParaRPr>
          </a:p>
          <a:p>
            <a:pPr marL="742950" lvl="1" indent="-285750">
              <a:buFont typeface="Arial"/>
              <a:buChar char="•"/>
            </a:pPr>
            <a:r>
              <a:rPr lang="cs-CZ" b="1" dirty="0" smtClean="0">
                <a:latin typeface="Google Sans"/>
              </a:rPr>
              <a:t>Vyčerpání </a:t>
            </a:r>
            <a:r>
              <a:rPr lang="cs-CZ" b="1" dirty="0">
                <a:latin typeface="Google Sans"/>
              </a:rPr>
              <a:t>trhu práce:</a:t>
            </a:r>
            <a:r>
              <a:rPr lang="cs-CZ" dirty="0">
                <a:latin typeface="Google Sans"/>
              </a:rPr>
              <a:t> Nedostatek lidí vedl k tlaku na růst mezd bez odpovídajícího růstu produktivity </a:t>
            </a:r>
            <a:r>
              <a:rPr lang="cs-CZ" dirty="0" smtClean="0">
                <a:latin typeface="Google Sans"/>
              </a:rPr>
              <a:t>práce</a:t>
            </a:r>
            <a:endParaRPr lang="cs-CZ" dirty="0" smtClean="0">
              <a:latin typeface="Google Sans"/>
            </a:endParaRP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788272" y="5754409"/>
            <a:ext cx="10823027" cy="488728"/>
          </a:xfrm>
        </p:spPr>
        <p:txBody>
          <a:bodyPr>
            <a:noAutofit/>
          </a:bodyPr>
          <a:lstStyle/>
          <a:p>
            <a:r>
              <a:rPr lang="cs-CZ" sz="2800" b="0" dirty="0" smtClean="0">
                <a:solidFill>
                  <a:srgbClr val="FF0000"/>
                </a:solidFill>
              </a:rPr>
              <a:t>Přínosy tohoto „modelu“ jsou dnes již patrně vyčerpané</a:t>
            </a:r>
            <a:endParaRPr lang="cs-CZ" sz="2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47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987" y="788495"/>
            <a:ext cx="10415750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Strukturální </a:t>
            </a:r>
            <a:r>
              <a:rPr lang="cs-CZ" sz="3600" i="1" dirty="0" err="1" smtClean="0">
                <a:cs typeface="Calibri" panose="020F0502020204030204" pitchFamily="34" charset="0"/>
              </a:rPr>
              <a:t>vs</a:t>
            </a:r>
            <a:r>
              <a:rPr lang="cs-CZ" sz="3600" dirty="0" smtClean="0">
                <a:cs typeface="Calibri" panose="020F0502020204030204" pitchFamily="34" charset="0"/>
              </a:rPr>
              <a:t> cyklické faktory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11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7104" y="1513491"/>
            <a:ext cx="10547133" cy="3870434"/>
          </a:xfrm>
        </p:spPr>
        <p:txBody>
          <a:bodyPr>
            <a:normAutofit fontScale="77500" lnSpcReduction="20000"/>
          </a:bodyPr>
          <a:lstStyle/>
          <a:p>
            <a:pPr marL="457200" lvl="1" indent="-4572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3200" dirty="0" smtClean="0"/>
              <a:t>V nedávné minulosti několikrát došlo k výraznějšímu zpomalení hospodářského růstu: po finanční krizi v letech 2012-2013 </a:t>
            </a:r>
            <a:r>
              <a:rPr lang="cs-CZ" sz="3200" dirty="0" smtClean="0"/>
              <a:t>(HDP -0,7</a:t>
            </a:r>
            <a:r>
              <a:rPr lang="cs-CZ" sz="3200" dirty="0" smtClean="0"/>
              <a:t>% a </a:t>
            </a:r>
            <a:r>
              <a:rPr lang="cs-CZ" sz="3200" dirty="0" smtClean="0"/>
              <a:t>-0,1</a:t>
            </a:r>
            <a:r>
              <a:rPr lang="cs-CZ" sz="3200" dirty="0" smtClean="0"/>
              <a:t>%) a pak v roce 2023 </a:t>
            </a:r>
            <a:r>
              <a:rPr lang="cs-CZ" sz="3200" dirty="0" smtClean="0"/>
              <a:t>(HDP -0,1</a:t>
            </a:r>
            <a:r>
              <a:rPr lang="cs-CZ" sz="3200" dirty="0" smtClean="0"/>
              <a:t>%) </a:t>
            </a:r>
          </a:p>
          <a:p>
            <a:pPr marL="457200" lvl="1" indent="-4572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3200" dirty="0" smtClean="0"/>
              <a:t>Vždy se objevily úvahy o tom, že se vyčerpal náš (tehdejší) „model růstu“ a </a:t>
            </a:r>
            <a:r>
              <a:rPr lang="cs-CZ" sz="3200" dirty="0" smtClean="0"/>
              <a:t>že je </a:t>
            </a:r>
            <a:r>
              <a:rPr lang="cs-CZ" sz="3200" dirty="0" smtClean="0"/>
              <a:t>třeba najít jiný </a:t>
            </a:r>
          </a:p>
          <a:p>
            <a:pPr marL="457200" lvl="1" indent="-4572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3200" dirty="0" smtClean="0"/>
              <a:t>Po obnovení růstu diskuse poněkud utichla</a:t>
            </a:r>
          </a:p>
          <a:p>
            <a:pPr marL="457200" lvl="1" indent="-4572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sz="3200" dirty="0" smtClean="0"/>
              <a:t>Skutečné příčiny </a:t>
            </a:r>
            <a:r>
              <a:rPr lang="cs-CZ" sz="3200" dirty="0" smtClean="0"/>
              <a:t>tehdejších dvou stagnací </a:t>
            </a:r>
            <a:r>
              <a:rPr lang="cs-CZ" sz="3200" dirty="0" smtClean="0"/>
              <a:t>však byly cyklické:</a:t>
            </a:r>
          </a:p>
          <a:p>
            <a:pPr marL="898525" lvl="2" indent="-449263">
              <a:lnSpc>
                <a:spcPct val="110000"/>
              </a:lnSpc>
              <a:spcBef>
                <a:spcPts val="600"/>
              </a:spcBef>
            </a:pPr>
            <a:r>
              <a:rPr lang="cs-CZ" sz="2900" dirty="0" smtClean="0"/>
              <a:t>2012-2013: fiskální restrikce (konsolidace veřejných financí) </a:t>
            </a:r>
          </a:p>
          <a:p>
            <a:pPr marL="898525" lvl="2" indent="-449263">
              <a:lnSpc>
                <a:spcPct val="110000"/>
              </a:lnSpc>
              <a:spcBef>
                <a:spcPts val="600"/>
              </a:spcBef>
            </a:pPr>
            <a:r>
              <a:rPr lang="cs-CZ" sz="2900" dirty="0" smtClean="0"/>
              <a:t>2023: vysoká inflace kvůli </a:t>
            </a:r>
            <a:r>
              <a:rPr lang="cs-CZ" sz="2900" dirty="0" err="1" smtClean="0"/>
              <a:t>covidu</a:t>
            </a:r>
            <a:r>
              <a:rPr lang="cs-CZ" sz="2900" dirty="0" smtClean="0"/>
              <a:t> a válce </a:t>
            </a:r>
            <a:r>
              <a:rPr lang="cs-CZ" sz="2900" dirty="0" smtClean="0">
                <a:sym typeface="Symbol"/>
              </a:rPr>
              <a:t> pokles reálných mezd  pokles spotřeby domácností  stagnace HDP </a:t>
            </a:r>
            <a:endParaRPr lang="cs-CZ" sz="2900" dirty="0" smtClean="0"/>
          </a:p>
          <a:p>
            <a:pPr lvl="1"/>
            <a:endParaRPr lang="en-GB" sz="3200" dirty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796158" y="5431217"/>
            <a:ext cx="10823027" cy="670035"/>
          </a:xfrm>
        </p:spPr>
        <p:txBody>
          <a:bodyPr>
            <a:noAutofit/>
          </a:bodyPr>
          <a:lstStyle/>
          <a:p>
            <a:r>
              <a:rPr lang="cs-CZ" sz="2800" b="0" dirty="0" smtClean="0">
                <a:solidFill>
                  <a:srgbClr val="FF0000"/>
                </a:solidFill>
              </a:rPr>
              <a:t>Při vysvětlování stagnace HDP v uvedených letech byly mylně zdůrazňovány strukturální faktory namísto faktorů cyklických</a:t>
            </a:r>
            <a:endParaRPr lang="cs-CZ" sz="2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283" y="599298"/>
            <a:ext cx="10689019" cy="590987"/>
          </a:xfrm>
        </p:spPr>
        <p:txBody>
          <a:bodyPr>
            <a:normAutofit/>
          </a:bodyPr>
          <a:lstStyle/>
          <a:p>
            <a:r>
              <a:rPr lang="cs-CZ" sz="3600" dirty="0" smtClean="0">
                <a:cs typeface="Calibri" panose="020F0502020204030204" pitchFamily="34" charset="0"/>
              </a:rPr>
              <a:t>Jsme chyceni v „pasti středního příjmu“?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12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1793" y="1277007"/>
            <a:ext cx="11083159" cy="5131676"/>
          </a:xfrm>
        </p:spPr>
        <p:txBody>
          <a:bodyPr>
            <a:normAutofit fontScale="77500" lnSpcReduction="20000"/>
          </a:bodyPr>
          <a:lstStyle/>
          <a:p>
            <a:pPr marL="4572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3200" dirty="0" smtClean="0"/>
              <a:t>Ekonomická teorie hodnotí hypotézu pasti středních příjmů jako užitečný popisný a politicko-ekonomický koncept, avšak s empirickými a metodologickými slabinami </a:t>
            </a:r>
          </a:p>
          <a:p>
            <a:pPr marL="4572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3200" dirty="0" smtClean="0"/>
              <a:t>Ztráta komparativní výhody: země, která dosáhne středních příjmů, čelí růstu mezd; už nemůže konkurovat nejchudším státům nízkými náklady na pracovní sílu, ale zároveň ještě nedokáže konkurovat vyspělým státům v inovacích a </a:t>
            </a:r>
            <a:r>
              <a:rPr lang="cs-CZ" sz="3200" dirty="0" smtClean="0"/>
              <a:t>produkci s </a:t>
            </a:r>
            <a:r>
              <a:rPr lang="cs-CZ" sz="3200" dirty="0" smtClean="0"/>
              <a:t>vysokou přidanou hodnotou</a:t>
            </a:r>
            <a:endParaRPr lang="cs-CZ" sz="3200" dirty="0" smtClean="0">
              <a:sym typeface="Symbol"/>
            </a:endParaRPr>
          </a:p>
          <a:p>
            <a:pPr marL="4572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3200" dirty="0" smtClean="0">
                <a:sym typeface="Symbol"/>
              </a:rPr>
              <a:t>N</a:t>
            </a:r>
            <a:r>
              <a:rPr lang="cs-CZ" sz="3200" dirty="0" smtClean="0"/>
              <a:t>utnost změny růstového modelu: podle Světové banky (která termín v roce 2005 zavedla) vyžaduje přechod do vysoko příjmové ligy radikální transformaci: od pouhé akumulace kapitálu a levné výroby k ekonomice založené na inovacích, institucích a rozvoji lidského kapitálu</a:t>
            </a:r>
          </a:p>
          <a:p>
            <a:pPr marL="4572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cs-CZ" sz="3200" dirty="0" smtClean="0"/>
              <a:t>Koncept pasti je užitečným varováním před institucionálním a technologickým ustrnutím (</a:t>
            </a:r>
            <a:r>
              <a:rPr lang="cs-CZ" sz="3200" dirty="0" err="1" smtClean="0"/>
              <a:t>complacency</a:t>
            </a:r>
            <a:r>
              <a:rPr lang="cs-CZ" sz="3200" dirty="0" smtClean="0"/>
              <a:t>); pokud země včas nezreformuje své školství, právní stát a nepodpoří inovace, její růst začne stagnovat</a:t>
            </a:r>
            <a:r>
              <a:rPr lang="cs-CZ" sz="3200" dirty="0"/>
              <a:t> </a:t>
            </a: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08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086" y="564409"/>
            <a:ext cx="10689019" cy="590987"/>
          </a:xfrm>
        </p:spPr>
        <p:txBody>
          <a:bodyPr>
            <a:normAutofit/>
          </a:bodyPr>
          <a:lstStyle/>
          <a:p>
            <a:r>
              <a:rPr lang="cs-CZ" sz="3600" dirty="0" smtClean="0">
                <a:cs typeface="Calibri" panose="020F0502020204030204" pitchFamily="34" charset="0"/>
              </a:rPr>
              <a:t>tempo růstu </a:t>
            </a:r>
            <a:r>
              <a:rPr lang="cs-CZ" sz="3600" dirty="0" err="1" smtClean="0">
                <a:cs typeface="Calibri" panose="020F0502020204030204" pitchFamily="34" charset="0"/>
              </a:rPr>
              <a:t>potenciáního</a:t>
            </a:r>
            <a:r>
              <a:rPr lang="cs-CZ" sz="3600" dirty="0" smtClean="0">
                <a:cs typeface="Calibri" panose="020F0502020204030204" pitchFamily="34" charset="0"/>
              </a:rPr>
              <a:t> výstupu: 2,5 % 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13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92" y="1163280"/>
            <a:ext cx="6078463" cy="478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472966" y="6077608"/>
            <a:ext cx="10625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Pramen: </a:t>
            </a:r>
            <a:r>
              <a:rPr lang="cs-CZ" sz="1200" dirty="0" smtClean="0"/>
              <a:t>Pokorný T., </a:t>
            </a:r>
            <a:r>
              <a:rPr lang="cs-CZ" sz="1200" dirty="0" err="1" smtClean="0"/>
              <a:t>Šarboch</a:t>
            </a:r>
            <a:r>
              <a:rPr lang="cs-CZ" sz="1200" dirty="0" smtClean="0"/>
              <a:t> M., Od </a:t>
            </a:r>
            <a:r>
              <a:rPr lang="cs-CZ" sz="1200" dirty="0"/>
              <a:t>produktivity ke kapitálu: rovnovážný růst české ekonomiky setrvá okolo 2,5 % i v nejbližších </a:t>
            </a:r>
            <a:r>
              <a:rPr lang="cs-CZ" sz="1200" dirty="0" smtClean="0"/>
              <a:t>letech, ČNB, 20.11.2025</a:t>
            </a:r>
            <a:endParaRPr lang="cs-CZ" sz="12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6300128" y="1218460"/>
            <a:ext cx="56107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Růst potenciálu </a:t>
            </a:r>
            <a:r>
              <a:rPr lang="cs-CZ" dirty="0" smtClean="0"/>
              <a:t>nejprve </a:t>
            </a:r>
            <a:r>
              <a:rPr lang="cs-CZ" dirty="0"/>
              <a:t>po roce 1998 zrychloval s tím, jak svižně rostla celková </a:t>
            </a:r>
            <a:r>
              <a:rPr lang="cs-CZ" dirty="0" smtClean="0"/>
              <a:t>produktivita, </a:t>
            </a:r>
            <a:r>
              <a:rPr lang="cs-CZ" dirty="0"/>
              <a:t>kterou podpořil též vstup do </a:t>
            </a:r>
            <a:r>
              <a:rPr lang="cs-CZ" dirty="0" smtClean="0"/>
              <a:t>EU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Výrazněji </a:t>
            </a:r>
            <a:r>
              <a:rPr lang="cs-CZ" dirty="0"/>
              <a:t>růst potenciálu zpomalil až s vypuknutím finanční krize v roce 2008 a od té doby již předkrizových temp </a:t>
            </a:r>
            <a:r>
              <a:rPr lang="cs-CZ" dirty="0" smtClean="0"/>
              <a:t>nedosáhl</a:t>
            </a:r>
            <a:r>
              <a:rPr lang="cs-CZ" dirty="0"/>
              <a:t> </a:t>
            </a:r>
            <a:endParaRPr lang="cs-CZ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Okolo </a:t>
            </a:r>
            <a:r>
              <a:rPr lang="cs-CZ" dirty="0"/>
              <a:t>roku 2018 růst potenciálu ještě zpomalil z důvodu úbytku pracovní síly (složené ze součtu příspěvků růstu populace, míry participace a podílu pracovní síly na celkové populaci</a:t>
            </a:r>
            <a:r>
              <a:rPr lang="cs-CZ" dirty="0" smtClean="0"/>
              <a:t>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V </a:t>
            </a:r>
            <a:r>
              <a:rPr lang="cs-CZ" dirty="0"/>
              <a:t>roce 2022 </a:t>
            </a:r>
            <a:r>
              <a:rPr lang="cs-CZ" dirty="0" smtClean="0"/>
              <a:t>růst </a:t>
            </a:r>
            <a:r>
              <a:rPr lang="cs-CZ" dirty="0"/>
              <a:t>potenciálu </a:t>
            </a:r>
            <a:r>
              <a:rPr lang="cs-CZ" dirty="0" smtClean="0"/>
              <a:t>skokově </a:t>
            </a:r>
            <a:r>
              <a:rPr lang="cs-CZ" dirty="0"/>
              <a:t>zrychlil s příchodem Ukrajinců na český trh </a:t>
            </a:r>
            <a:r>
              <a:rPr lang="cs-CZ" dirty="0" smtClean="0"/>
              <a:t>práce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 smtClean="0"/>
              <a:t>Růst </a:t>
            </a:r>
            <a:r>
              <a:rPr lang="cs-CZ" dirty="0"/>
              <a:t>potenciálu </a:t>
            </a:r>
            <a:r>
              <a:rPr lang="cs-CZ" dirty="0" smtClean="0"/>
              <a:t>se udrží okolo </a:t>
            </a:r>
            <a:r>
              <a:rPr lang="cs-CZ" dirty="0"/>
              <a:t>2,5</a:t>
            </a:r>
            <a:r>
              <a:rPr lang="cs-CZ" dirty="0" smtClean="0"/>
              <a:t>%; k tomu přispívá </a:t>
            </a:r>
            <a:r>
              <a:rPr lang="cs-CZ" dirty="0"/>
              <a:t>dlouhodobě vysoký podíl investic zvyšující vybavenost pracovníků </a:t>
            </a:r>
            <a:r>
              <a:rPr lang="cs-CZ" dirty="0" smtClean="0"/>
              <a:t>kapitálem; ta je </a:t>
            </a:r>
            <a:r>
              <a:rPr lang="cs-CZ" dirty="0"/>
              <a:t>v Česku velmi vysoká i v mezinárodním </a:t>
            </a:r>
            <a:r>
              <a:rPr lang="cs-CZ" dirty="0" smtClean="0"/>
              <a:t>srovnání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26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752" y="433771"/>
            <a:ext cx="10689019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Vývoj mezd a produktivity v </a:t>
            </a:r>
            <a:r>
              <a:rPr lang="cs-CZ" sz="3600" dirty="0" err="1" smtClean="0">
                <a:cs typeface="Calibri" panose="020F0502020204030204" pitchFamily="34" charset="0"/>
              </a:rPr>
              <a:t>Čr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14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52" y="1007021"/>
            <a:ext cx="4610100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ástupný symbol pro obsah 2"/>
          <p:cNvSpPr>
            <a:spLocks noGrp="1"/>
          </p:cNvSpPr>
          <p:nvPr>
            <p:ph sz="half" idx="1"/>
          </p:nvPr>
        </p:nvSpPr>
        <p:spPr>
          <a:xfrm>
            <a:off x="409905" y="5675589"/>
            <a:ext cx="4989785" cy="610913"/>
          </a:xfrm>
        </p:spPr>
        <p:txBody>
          <a:bodyPr>
            <a:noAutofit/>
          </a:bodyPr>
          <a:lstStyle/>
          <a:p>
            <a:r>
              <a:rPr lang="cs-CZ" sz="1800" b="0" dirty="0" smtClean="0">
                <a:solidFill>
                  <a:srgbClr val="FF0000"/>
                </a:solidFill>
              </a:rPr>
              <a:t>V posledních třech letech rostly mzdy (nominální i reálné) výrazně rychleji než produktivita</a:t>
            </a:r>
            <a:endParaRPr lang="cs-CZ" sz="1800" b="0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409904" y="5204589"/>
            <a:ext cx="523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Pramen: ČNB, Zpráva o měnové politice – jaro 2026</a:t>
            </a:r>
            <a:endParaRPr lang="cs-CZ" sz="1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510" y="1166649"/>
            <a:ext cx="4631468" cy="403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obsah 2"/>
          <p:cNvSpPr>
            <a:spLocks noGrp="1"/>
          </p:cNvSpPr>
          <p:nvPr>
            <p:ph sz="half" idx="1"/>
          </p:nvPr>
        </p:nvSpPr>
        <p:spPr>
          <a:xfrm>
            <a:off x="6416566" y="5628293"/>
            <a:ext cx="5541579" cy="610913"/>
          </a:xfrm>
        </p:spPr>
        <p:txBody>
          <a:bodyPr>
            <a:noAutofit/>
          </a:bodyPr>
          <a:lstStyle/>
          <a:p>
            <a:r>
              <a:rPr lang="cs-CZ" sz="1800" b="0" dirty="0">
                <a:solidFill>
                  <a:srgbClr val="FF0000"/>
                </a:solidFill>
              </a:rPr>
              <a:t>Mzdy v paritě kupní síly v ČR dosahují 77 % </a:t>
            </a:r>
            <a:r>
              <a:rPr lang="cs-CZ" sz="1800" b="0" dirty="0" smtClean="0">
                <a:solidFill>
                  <a:srgbClr val="FF0000"/>
                </a:solidFill>
              </a:rPr>
              <a:t>průměru eurozóny; při </a:t>
            </a:r>
            <a:r>
              <a:rPr lang="cs-CZ" sz="1800" b="0" dirty="0">
                <a:solidFill>
                  <a:srgbClr val="FF0000"/>
                </a:solidFill>
              </a:rPr>
              <a:t>vyjádření v eurech činí </a:t>
            </a:r>
            <a:r>
              <a:rPr lang="cs-CZ" sz="1800" b="0" dirty="0" smtClean="0">
                <a:solidFill>
                  <a:srgbClr val="FF0000"/>
                </a:solidFill>
              </a:rPr>
              <a:t>necelých 60 %</a:t>
            </a:r>
            <a:endParaRPr lang="cs-CZ" sz="1800" b="0" dirty="0">
              <a:solidFill>
                <a:srgbClr val="FF0000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6364867" y="5146738"/>
            <a:ext cx="523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Pramen: ČNB, Analýzy sladěnosti 2025</a:t>
            </a: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2358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709663"/>
            <a:ext cx="11059511" cy="590987"/>
          </a:xfrm>
        </p:spPr>
        <p:txBody>
          <a:bodyPr>
            <a:normAutofit fontScale="90000"/>
          </a:bodyPr>
          <a:lstStyle/>
          <a:p>
            <a:r>
              <a:rPr lang="cs-CZ" sz="3600" dirty="0" smtClean="0">
                <a:cs typeface="Calibri" panose="020F0502020204030204" pitchFamily="34" charset="0"/>
              </a:rPr>
              <a:t>Premianti konkurenceschopnosti  a jejich růst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15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173" y="1465425"/>
            <a:ext cx="5326970" cy="459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845676" y="5998779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Průměr za 2015 - 2025                         2,9 %         2,3 %      1,7 %           2,02 %</a:t>
            </a:r>
          </a:p>
          <a:p>
            <a:r>
              <a:rPr lang="cs-CZ" sz="1600" dirty="0" smtClean="0"/>
              <a:t>Průměr za 2015 – 2025 bez 2020         3,58 %      2,77 %     2,1 %           2,78 % </a:t>
            </a:r>
            <a:endParaRPr lang="cs-CZ" sz="16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433551" y="6063728"/>
            <a:ext cx="221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Pramen: IMD, 2026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583325" y="1331414"/>
            <a:ext cx="45325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Pořadí zemí v konkurenceschopnosti:</a:t>
            </a:r>
          </a:p>
          <a:p>
            <a:endParaRPr lang="cs-CZ" dirty="0"/>
          </a:p>
          <a:p>
            <a:pPr marL="342900" indent="-342900">
              <a:buAutoNum type="arabicPeriod"/>
            </a:pPr>
            <a:r>
              <a:rPr lang="cs-CZ" dirty="0" smtClean="0"/>
              <a:t>Singapur  </a:t>
            </a:r>
          </a:p>
          <a:p>
            <a:pPr marL="342900" indent="-342900">
              <a:buAutoNum type="arabicPeriod"/>
            </a:pPr>
            <a:r>
              <a:rPr lang="cs-CZ" dirty="0" err="1" smtClean="0"/>
              <a:t>Hong</a:t>
            </a:r>
            <a:r>
              <a:rPr lang="cs-CZ" dirty="0" smtClean="0"/>
              <a:t> Kong </a:t>
            </a:r>
          </a:p>
          <a:p>
            <a:pPr marL="342900" indent="-342900">
              <a:buAutoNum type="arabicPeriod"/>
            </a:pPr>
            <a:r>
              <a:rPr lang="cs-CZ" dirty="0" smtClean="0"/>
              <a:t>Švýcarsko </a:t>
            </a:r>
          </a:p>
          <a:p>
            <a:pPr marL="342900" indent="-342900">
              <a:buAutoNum type="arabicPeriod"/>
            </a:pPr>
            <a:r>
              <a:rPr lang="cs-CZ" dirty="0" err="1" smtClean="0"/>
              <a:t>Taiwan</a:t>
            </a:r>
            <a:r>
              <a:rPr lang="cs-CZ" dirty="0" smtClean="0"/>
              <a:t> </a:t>
            </a:r>
          </a:p>
          <a:p>
            <a:pPr marL="342900" indent="-342900">
              <a:buAutoNum type="arabicPeriod"/>
            </a:pPr>
            <a:r>
              <a:rPr lang="cs-CZ" dirty="0" smtClean="0"/>
              <a:t>Spojené arabské emiráty </a:t>
            </a:r>
          </a:p>
          <a:p>
            <a:pPr marL="342900" indent="-342900">
              <a:buAutoNum type="arabicPeriod"/>
            </a:pPr>
            <a:r>
              <a:rPr lang="cs-CZ" dirty="0" smtClean="0"/>
              <a:t>Dánsko </a:t>
            </a:r>
          </a:p>
          <a:p>
            <a:pPr marL="342900" indent="-342900">
              <a:buAutoNum type="arabicPeriod"/>
            </a:pPr>
            <a:r>
              <a:rPr lang="cs-CZ" dirty="0" smtClean="0"/>
              <a:t> Irsko </a:t>
            </a:r>
          </a:p>
          <a:p>
            <a:pPr marL="342900" indent="-342900">
              <a:buAutoNum type="arabicPeriod"/>
            </a:pPr>
            <a:r>
              <a:rPr lang="cs-CZ" dirty="0" smtClean="0"/>
              <a:t>Nizozemí </a:t>
            </a:r>
          </a:p>
          <a:p>
            <a:pPr marL="342900" indent="-342900">
              <a:buAutoNum type="arabicPeriod"/>
            </a:pPr>
            <a:r>
              <a:rPr lang="cs-CZ" dirty="0" smtClean="0"/>
              <a:t>Švédsko </a:t>
            </a:r>
          </a:p>
          <a:p>
            <a:pPr marL="342900" indent="-342900">
              <a:buAutoNum type="arabicPeriod"/>
            </a:pPr>
            <a:r>
              <a:rPr lang="cs-CZ" dirty="0" smtClean="0"/>
              <a:t>USA</a:t>
            </a:r>
          </a:p>
          <a:p>
            <a:r>
              <a:rPr lang="cs-CZ" dirty="0" smtClean="0"/>
              <a:t>….. </a:t>
            </a:r>
          </a:p>
          <a:p>
            <a:r>
              <a:rPr lang="cs-CZ" dirty="0" smtClean="0"/>
              <a:t>33. Česká republika </a:t>
            </a:r>
          </a:p>
          <a:p>
            <a:r>
              <a:rPr lang="cs-CZ" dirty="0" smtClean="0"/>
              <a:t>…..</a:t>
            </a:r>
          </a:p>
          <a:p>
            <a:r>
              <a:rPr lang="cs-CZ" dirty="0" smtClean="0"/>
              <a:t>70. Venezuela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134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18" y="756963"/>
            <a:ext cx="10689019" cy="590987"/>
          </a:xfrm>
        </p:spPr>
        <p:txBody>
          <a:bodyPr>
            <a:normAutofit/>
          </a:bodyPr>
          <a:lstStyle/>
          <a:p>
            <a:r>
              <a:rPr lang="cs-CZ" sz="3600" dirty="0" smtClean="0">
                <a:cs typeface="Calibri" panose="020F0502020204030204" pitchFamily="34" charset="0"/>
              </a:rPr>
              <a:t>Konkurenceschopnost  </a:t>
            </a:r>
            <a:r>
              <a:rPr lang="cs-CZ" sz="3600" dirty="0" err="1" smtClean="0">
                <a:cs typeface="Calibri" panose="020F0502020204030204" pitchFamily="34" charset="0"/>
              </a:rPr>
              <a:t>Čr</a:t>
            </a:r>
            <a:r>
              <a:rPr lang="cs-CZ" sz="3600" dirty="0" smtClean="0">
                <a:cs typeface="Calibri" panose="020F0502020204030204" pitchFamily="34" charset="0"/>
              </a:rPr>
              <a:t> v roce 2026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16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8" y="1253359"/>
            <a:ext cx="8607972" cy="4847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908738" y="6282559"/>
            <a:ext cx="7267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Pramen: OECD, </a:t>
            </a:r>
            <a:r>
              <a:rPr lang="cs-CZ" dirty="0" err="1" smtClean="0"/>
              <a:t>Foundations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Growth</a:t>
            </a:r>
            <a:r>
              <a:rPr lang="cs-CZ" dirty="0" smtClean="0"/>
              <a:t> and </a:t>
            </a:r>
            <a:r>
              <a:rPr lang="cs-CZ" dirty="0" err="1" smtClean="0"/>
              <a:t>Competitiveness</a:t>
            </a:r>
            <a:r>
              <a:rPr lang="cs-CZ" dirty="0" smtClean="0"/>
              <a:t>, 2026 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8576441" y="1376586"/>
            <a:ext cx="335017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 smtClean="0"/>
              <a:t>Výzvy pro ČR: </a:t>
            </a:r>
          </a:p>
          <a:p>
            <a:endParaRPr lang="cs-CZ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Urychlení ekonomické konvergence vůči vyspělým ekonomikám</a:t>
            </a:r>
            <a:r>
              <a:rPr lang="en-US" sz="1600" dirty="0" smtClean="0"/>
              <a:t> </a:t>
            </a:r>
            <a:endParaRPr lang="cs-CZ" sz="1600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Podpora růstu zaměstnanosti žen s malými dětmi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Zvýšení produktivity zlepšením vzdělání všech studentů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Zvýšení dovedností pracovníků a odstranění strukturálního nesouladu na trhu práce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Zvýšení schopností inovovat díky rozvoji kapitálového trhu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Cílenější podpora firemních výdajů na </a:t>
            </a:r>
            <a:r>
              <a:rPr lang="en-US" sz="1600" dirty="0" smtClean="0"/>
              <a:t>R&amp;D</a:t>
            </a:r>
            <a:r>
              <a:rPr lang="cs-CZ" sz="1600" dirty="0"/>
              <a:t> </a:t>
            </a:r>
            <a:endParaRPr lang="cs-CZ" sz="1600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smtClean="0"/>
              <a:t>Podpora mobility pracovních sil</a:t>
            </a:r>
            <a:r>
              <a:rPr lang="cs-CZ" sz="1600" dirty="0"/>
              <a:t> </a:t>
            </a:r>
            <a:r>
              <a:rPr lang="en-US" sz="1600" dirty="0" smtClean="0"/>
              <a:t> 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03565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59" y="343241"/>
            <a:ext cx="10689019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Index prosperity v roce 2025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17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TextovéPole 5"/>
          <p:cNvSpPr txBox="1"/>
          <p:nvPr/>
        </p:nvSpPr>
        <p:spPr>
          <a:xfrm>
            <a:off x="409904" y="6053960"/>
            <a:ext cx="5234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Pramen: Index prosperity 2025, Česká spořitelna</a:t>
            </a:r>
            <a:endParaRPr lang="cs-CZ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sz="half" idx="1"/>
          </p:nvPr>
        </p:nvSpPr>
        <p:spPr>
          <a:xfrm>
            <a:off x="5888422" y="6053960"/>
            <a:ext cx="4682358" cy="610913"/>
          </a:xfrm>
        </p:spPr>
        <p:txBody>
          <a:bodyPr>
            <a:noAutofit/>
          </a:bodyPr>
          <a:lstStyle/>
          <a:p>
            <a:r>
              <a:rPr lang="cs-CZ" sz="1800" b="0" dirty="0" smtClean="0">
                <a:solidFill>
                  <a:srgbClr val="FF0000"/>
                </a:solidFill>
              </a:rPr>
              <a:t>ČR: boduje ve stavu ekonomiky, ale ztrácí     v úrovni bydlení a v prostředí pro podnikatele </a:t>
            </a:r>
            <a:endParaRPr lang="cs-CZ" sz="1800" b="0" dirty="0">
              <a:solidFill>
                <a:srgbClr val="FF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88" y="871165"/>
            <a:ext cx="10090167" cy="501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506002" y="3365936"/>
            <a:ext cx="30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cs typeface="Calibri" panose="020F0502020204030204" pitchFamily="34" charset="0"/>
                <a:sym typeface="Symbol"/>
              </a:rPr>
              <a:t></a:t>
            </a:r>
            <a:endParaRPr lang="cs-CZ" sz="2000" dirty="0"/>
          </a:p>
        </p:txBody>
      </p:sp>
      <p:sp>
        <p:nvSpPr>
          <p:cNvPr id="9" name="Obdélník 8"/>
          <p:cNvSpPr/>
          <p:nvPr/>
        </p:nvSpPr>
        <p:spPr>
          <a:xfrm>
            <a:off x="4878712" y="3365936"/>
            <a:ext cx="30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cs typeface="Calibri" panose="020F0502020204030204" pitchFamily="34" charset="0"/>
                <a:sym typeface="Symbol"/>
              </a:rPr>
              <a:t>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5536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159" y="749081"/>
            <a:ext cx="10689019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Počet </a:t>
            </a:r>
            <a:r>
              <a:rPr lang="cs-CZ" sz="3600" dirty="0" err="1" smtClean="0">
                <a:cs typeface="Calibri" panose="020F0502020204030204" pitchFamily="34" charset="0"/>
              </a:rPr>
              <a:t>startupů</a:t>
            </a:r>
            <a:r>
              <a:rPr lang="cs-CZ" sz="3600" dirty="0">
                <a:cs typeface="Calibri" panose="020F0502020204030204" pitchFamily="34" charset="0"/>
              </a:rPr>
              <a:t> 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18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56" y="1372353"/>
            <a:ext cx="11654080" cy="429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409904" y="6022428"/>
            <a:ext cx="661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Pramen: Index prosperity 2025, Česká spořitelna,</a:t>
            </a:r>
            <a:endParaRPr lang="cs-CZ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sz="half" idx="1"/>
          </p:nvPr>
        </p:nvSpPr>
        <p:spPr>
          <a:xfrm>
            <a:off x="5975131" y="4595648"/>
            <a:ext cx="5415053" cy="1221827"/>
          </a:xfrm>
        </p:spPr>
        <p:txBody>
          <a:bodyPr>
            <a:noAutofit/>
          </a:bodyPr>
          <a:lstStyle/>
          <a:p>
            <a:r>
              <a:rPr lang="cs-CZ" sz="2800" b="0" dirty="0" smtClean="0">
                <a:solidFill>
                  <a:srgbClr val="FF0000"/>
                </a:solidFill>
              </a:rPr>
              <a:t>ČR nepatří k premiantům v inovacích (</a:t>
            </a:r>
            <a:r>
              <a:rPr lang="cs-CZ" sz="2800" b="0" dirty="0" smtClean="0">
                <a:solidFill>
                  <a:srgbClr val="FF0000"/>
                </a:solidFill>
              </a:rPr>
              <a:t>ale </a:t>
            </a:r>
            <a:r>
              <a:rPr lang="cs-CZ" sz="2800" b="0" dirty="0" smtClean="0">
                <a:solidFill>
                  <a:srgbClr val="FF0000"/>
                </a:solidFill>
              </a:rPr>
              <a:t>Německo také ne)</a:t>
            </a:r>
            <a:endParaRPr lang="cs-CZ" sz="2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83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869" y="449537"/>
            <a:ext cx="10689019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Pisa 2022 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19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6255" y="1111467"/>
            <a:ext cx="11548241" cy="14583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b="0" dirty="0" smtClean="0"/>
              <a:t>V čele </a:t>
            </a:r>
            <a:r>
              <a:rPr lang="cs-CZ" b="0" dirty="0"/>
              <a:t>mezinárodního žebříčku se stabilně drží asijské země a </a:t>
            </a:r>
            <a:r>
              <a:rPr lang="cs-CZ" b="0" dirty="0" smtClean="0"/>
              <a:t>některé evropské státy:  </a:t>
            </a:r>
            <a:endParaRPr lang="cs-CZ" b="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Matematická gramotnost: Singapur</a:t>
            </a:r>
            <a:r>
              <a:rPr lang="cs-CZ" b="0" dirty="0" smtClean="0"/>
              <a:t>, </a:t>
            </a:r>
            <a:r>
              <a:rPr lang="cs-CZ" b="0" dirty="0"/>
              <a:t>Tchaj-wan, Hongkong, Japonsko </a:t>
            </a:r>
            <a:r>
              <a:rPr lang="cs-CZ" b="0" dirty="0" smtClean="0"/>
              <a:t>a J. Korea; Estonsko </a:t>
            </a:r>
            <a:endParaRPr lang="cs-CZ" b="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Čtenářská gramotnost: Singapur, Irsko, Japonsko, Jižní Korea a </a:t>
            </a:r>
            <a:r>
              <a:rPr lang="cs-CZ" b="0" dirty="0" smtClean="0"/>
              <a:t>Tchaj-wan </a:t>
            </a:r>
            <a:endParaRPr lang="cs-CZ" b="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b="0" dirty="0"/>
              <a:t>Přírodovědná gramotnost: Singapur, Macao, Tchaj-wan, Japonsko a Jižní </a:t>
            </a:r>
            <a:r>
              <a:rPr lang="cs-CZ" b="0" dirty="0" smtClean="0"/>
              <a:t>Korea</a:t>
            </a:r>
            <a:endParaRPr lang="cs-CZ" b="0" dirty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386257" y="5699232"/>
            <a:ext cx="11650717" cy="835572"/>
          </a:xfrm>
        </p:spPr>
        <p:txBody>
          <a:bodyPr>
            <a:noAutofit/>
          </a:bodyPr>
          <a:lstStyle/>
          <a:p>
            <a:r>
              <a:rPr lang="cs-CZ" sz="2100" b="0" dirty="0" smtClean="0">
                <a:solidFill>
                  <a:srgbClr val="FF0000"/>
                </a:solidFill>
              </a:rPr>
              <a:t>Čeští </a:t>
            </a:r>
            <a:r>
              <a:rPr lang="cs-CZ" sz="2100" b="0" dirty="0">
                <a:solidFill>
                  <a:srgbClr val="FF0000"/>
                </a:solidFill>
              </a:rPr>
              <a:t>patnáctiletí žáci dosáhli ve </a:t>
            </a:r>
            <a:r>
              <a:rPr lang="cs-CZ" sz="2100" b="0" dirty="0" smtClean="0">
                <a:solidFill>
                  <a:srgbClr val="FF0000"/>
                </a:solidFill>
              </a:rPr>
              <a:t>všech třech </a:t>
            </a:r>
            <a:r>
              <a:rPr lang="cs-CZ" sz="2100" b="0" dirty="0">
                <a:solidFill>
                  <a:srgbClr val="FF0000"/>
                </a:solidFill>
              </a:rPr>
              <a:t>hlavních oblastech nadprůměrných výsledků </a:t>
            </a:r>
            <a:r>
              <a:rPr lang="cs-CZ" sz="2100" b="0" dirty="0" smtClean="0">
                <a:solidFill>
                  <a:srgbClr val="FF0000"/>
                </a:solidFill>
              </a:rPr>
              <a:t>ve srovnání s </a:t>
            </a:r>
            <a:r>
              <a:rPr lang="cs-CZ" sz="2100" b="0" dirty="0">
                <a:solidFill>
                  <a:srgbClr val="FF0000"/>
                </a:solidFill>
              </a:rPr>
              <a:t>průměrem zemí OECD i </a:t>
            </a:r>
            <a:r>
              <a:rPr lang="cs-CZ" sz="2100" b="0" dirty="0" smtClean="0">
                <a:solidFill>
                  <a:srgbClr val="FF0000"/>
                </a:solidFill>
              </a:rPr>
              <a:t>EU; ČR se řadí </a:t>
            </a:r>
            <a:r>
              <a:rPr lang="cs-CZ" sz="2100" b="0" dirty="0">
                <a:solidFill>
                  <a:srgbClr val="FF0000"/>
                </a:solidFill>
              </a:rPr>
              <a:t>do první dvacítky nejúspěšnějších zemí světa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3" y="2617072"/>
            <a:ext cx="7031420" cy="298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11814" y="2601306"/>
            <a:ext cx="4217276" cy="3066395"/>
          </a:xfrm>
        </p:spPr>
        <p:txBody>
          <a:bodyPr>
            <a:normAutofit lnSpcReduction="10000"/>
          </a:bodyPr>
          <a:lstStyle/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cs-CZ" sz="1700" b="1" dirty="0"/>
              <a:t>Finanční gramotnost</a:t>
            </a:r>
            <a:r>
              <a:rPr lang="cs-CZ" sz="1700" dirty="0"/>
              <a:t>: Čeští žáci obsadili </a:t>
            </a:r>
            <a:r>
              <a:rPr lang="cs-CZ" sz="1700" b="1" dirty="0" smtClean="0"/>
              <a:t>5</a:t>
            </a:r>
            <a:r>
              <a:rPr lang="cs-CZ" sz="1700" b="1" dirty="0"/>
              <a:t>. místo</a:t>
            </a:r>
            <a:r>
              <a:rPr lang="cs-CZ" sz="1700" dirty="0"/>
              <a:t> z 20 zúčastněných zemí. </a:t>
            </a:r>
            <a:r>
              <a:rPr lang="cs-CZ" sz="1700" dirty="0" smtClean="0"/>
              <a:t>Dosáhli průměru </a:t>
            </a:r>
            <a:r>
              <a:rPr lang="cs-CZ" sz="1700" dirty="0"/>
              <a:t>507 bodů (průměr OECD byl 498). </a:t>
            </a:r>
            <a:endParaRPr lang="cs-CZ" sz="1700" dirty="0" smtClean="0"/>
          </a:p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cs-CZ" sz="1700" dirty="0" smtClean="0"/>
              <a:t>T</a:t>
            </a:r>
            <a:r>
              <a:rPr lang="cs-CZ" sz="1700" b="1" dirty="0" smtClean="0"/>
              <a:t>vůrčí myšlení</a:t>
            </a:r>
            <a:r>
              <a:rPr lang="cs-CZ" sz="1700" dirty="0" smtClean="0"/>
              <a:t>: vysoký </a:t>
            </a:r>
            <a:r>
              <a:rPr lang="cs-CZ" sz="1700" dirty="0"/>
              <a:t>vliv na kreativitu žáků má včasný nástup do mateřské školy a silná podpora </a:t>
            </a:r>
            <a:r>
              <a:rPr lang="cs-CZ" sz="1700" dirty="0" smtClean="0"/>
              <a:t>rodiny</a:t>
            </a:r>
            <a:r>
              <a:rPr lang="cs-CZ" sz="1700" dirty="0"/>
              <a:t> </a:t>
            </a:r>
            <a:endParaRPr lang="cs-CZ" sz="1700" dirty="0" smtClean="0"/>
          </a:p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cs-CZ" sz="1700" b="1" dirty="0" smtClean="0"/>
              <a:t>Sociální </a:t>
            </a:r>
            <a:r>
              <a:rPr lang="cs-CZ" sz="1700" b="1" dirty="0"/>
              <a:t>nerovnosti</a:t>
            </a:r>
            <a:r>
              <a:rPr lang="cs-CZ" sz="1700" dirty="0"/>
              <a:t>: Výsledky bohužel opět potvrdily, že úspěch českých žáků </a:t>
            </a:r>
            <a:r>
              <a:rPr lang="cs-CZ" sz="1700" dirty="0">
                <a:hlinkClick r:id="rId3"/>
              </a:rPr>
              <a:t>extrémně závisí na socioekonomickém zázemí jejich rodiny</a:t>
            </a:r>
            <a:r>
              <a:rPr lang="cs-CZ" sz="1700" dirty="0"/>
              <a:t>. Školy nedokážou tyto rozdíly efektivně smazávat</a:t>
            </a:r>
            <a:r>
              <a:rPr lang="cs-CZ" sz="1700" dirty="0" smtClean="0"/>
              <a:t>.</a:t>
            </a:r>
            <a:endParaRPr lang="en-GB" sz="1700" dirty="0"/>
          </a:p>
        </p:txBody>
      </p:sp>
      <p:sp>
        <p:nvSpPr>
          <p:cNvPr id="11" name="Zástupný symbol pro obsah 2"/>
          <p:cNvSpPr>
            <a:spLocks noGrp="1"/>
          </p:cNvSpPr>
          <p:nvPr>
            <p:ph sz="half" idx="1"/>
          </p:nvPr>
        </p:nvSpPr>
        <p:spPr>
          <a:xfrm>
            <a:off x="2774731" y="6392915"/>
            <a:ext cx="6337738" cy="370490"/>
          </a:xfrm>
        </p:spPr>
        <p:txBody>
          <a:bodyPr>
            <a:noAutofit/>
          </a:bodyPr>
          <a:lstStyle/>
          <a:p>
            <a:r>
              <a:rPr lang="cs-CZ" sz="2100" b="0" dirty="0" smtClean="0">
                <a:solidFill>
                  <a:srgbClr val="FF0000"/>
                </a:solidFill>
              </a:rPr>
              <a:t>Nejsme na tom tak špatně … ale </a:t>
            </a:r>
            <a:r>
              <a:rPr lang="cs-CZ" sz="2100" b="0" dirty="0" smtClean="0">
                <a:solidFill>
                  <a:srgbClr val="FF0000"/>
                </a:solidFill>
              </a:rPr>
              <a:t>PŘÍŠTĚ  PŘIDAT</a:t>
            </a:r>
            <a:r>
              <a:rPr lang="cs-CZ" sz="2100" b="0" dirty="0" smtClean="0">
                <a:solidFill>
                  <a:srgbClr val="FF0000"/>
                </a:solidFill>
              </a:rPr>
              <a:t>!</a:t>
            </a:r>
            <a:endParaRPr lang="cs-CZ" sz="21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634" y="686019"/>
            <a:ext cx="10689019" cy="590987"/>
          </a:xfrm>
        </p:spPr>
        <p:txBody>
          <a:bodyPr>
            <a:normAutofit/>
          </a:bodyPr>
          <a:lstStyle/>
          <a:p>
            <a:r>
              <a:rPr lang="cs-CZ" sz="3600" dirty="0" smtClean="0">
                <a:cs typeface="Calibri" panose="020F0502020204030204" pitchFamily="34" charset="0"/>
              </a:rPr>
              <a:t>Obecnější překážky možného rozvoje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20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986" y="1269124"/>
            <a:ext cx="10846676" cy="4745419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Imanentní </a:t>
            </a:r>
            <a:r>
              <a:rPr lang="cs-CZ" sz="2400" b="0" kern="100" dirty="0">
                <a:solidFill>
                  <a:schemeClr val="accent1"/>
                </a:solidFill>
                <a:ea typeface="Aptos"/>
                <a:cs typeface="Times New Roman"/>
              </a:rPr>
              <a:t>rezistence prostředí vůči </a:t>
            </a: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změnám (konzervativismus, kulturní odpor k riziku, zvyková setrvačnost)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Nedostatek sebevědomí a ambicí („malý český člověk“) 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Závist a rigidní rovnostářství, nízká tolerance k odlišnosti 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Nízká společenská a mezilidská důvěra 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dirty="0" smtClean="0"/>
              <a:t>Polarizace společnosti a rozpad na </a:t>
            </a:r>
            <a:r>
              <a:rPr lang="cs-CZ" sz="2400" b="0" dirty="0"/>
              <a:t>různé sociální </a:t>
            </a:r>
            <a:r>
              <a:rPr lang="cs-CZ" sz="2400" b="0" dirty="0" smtClean="0"/>
              <a:t>bubliny 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dirty="0" smtClean="0"/>
              <a:t>Chybějící shoda </a:t>
            </a:r>
            <a:r>
              <a:rPr lang="cs-CZ" sz="2400" b="0" dirty="0"/>
              <a:t>na společných cílech a sdílené vizi, kam by měla země </a:t>
            </a:r>
            <a:r>
              <a:rPr lang="cs-CZ" sz="2400" b="0" dirty="0" smtClean="0"/>
              <a:t>směřovat </a:t>
            </a:r>
            <a:endParaRPr lang="cs-CZ" sz="2400" b="0" dirty="0"/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dirty="0" smtClean="0"/>
              <a:t>Nedůvěra </a:t>
            </a:r>
            <a:r>
              <a:rPr lang="cs-CZ" sz="2400" b="0" dirty="0"/>
              <a:t>v </a:t>
            </a:r>
            <a:r>
              <a:rPr lang="cs-CZ" sz="2400" b="0" dirty="0" smtClean="0"/>
              <a:t>instituce - trvalý </a:t>
            </a:r>
            <a:r>
              <a:rPr lang="cs-CZ" sz="2400" b="0" dirty="0"/>
              <a:t>skepticismus vůči státu, politice a úřadům vede k tomu, že lidé stát nevnímají jako partnera, ale jako </a:t>
            </a:r>
            <a:r>
              <a:rPr lang="cs-CZ" sz="2400" b="0" dirty="0" smtClean="0"/>
              <a:t>překážku </a:t>
            </a:r>
            <a:endParaRPr lang="cs-CZ" sz="2400" b="0" kern="100" dirty="0" smtClean="0">
              <a:solidFill>
                <a:schemeClr val="accent1"/>
              </a:solidFill>
              <a:ea typeface="Aptos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Nedostatečný tlak </a:t>
            </a:r>
            <a:r>
              <a:rPr lang="cs-CZ" sz="2400" b="0" kern="100" dirty="0">
                <a:solidFill>
                  <a:schemeClr val="accent1"/>
                </a:solidFill>
                <a:ea typeface="Aptos"/>
                <a:cs typeface="Times New Roman"/>
              </a:rPr>
              <a:t>na výkon a „</a:t>
            </a:r>
            <a:r>
              <a:rPr lang="cs-CZ" sz="2400" b="0" kern="100" dirty="0" err="1">
                <a:solidFill>
                  <a:schemeClr val="accent1"/>
                </a:solidFill>
                <a:ea typeface="Aptos"/>
                <a:cs typeface="Times New Roman"/>
              </a:rPr>
              <a:t>kamarádíčkování</a:t>
            </a: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“ (např. ve vědecké obci) 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5076825" algn="l"/>
              </a:tabLst>
            </a:pPr>
            <a:r>
              <a:rPr lang="cs-CZ" sz="2400" b="0" kern="100" dirty="0" smtClean="0">
                <a:solidFill>
                  <a:schemeClr val="accent1"/>
                </a:solidFill>
                <a:ea typeface="Aptos"/>
                <a:cs typeface="Times New Roman"/>
              </a:rPr>
              <a:t>Nedostatečná atraktivita domácího prostředí vůči úspěšným Čechům v zahraničí a „vypuzování“ nejúspěšnějších odborníků z prostředí, kterému vládne průměrnost</a:t>
            </a:r>
            <a:endParaRPr lang="cs-CZ" sz="3200" dirty="0" smtClean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8" name="Zástupný symbol pro obsah 2"/>
          <p:cNvSpPr>
            <a:spLocks noGrp="1"/>
          </p:cNvSpPr>
          <p:nvPr>
            <p:ph sz="half" idx="1"/>
          </p:nvPr>
        </p:nvSpPr>
        <p:spPr>
          <a:xfrm>
            <a:off x="867104" y="5943599"/>
            <a:ext cx="10775731" cy="465083"/>
          </a:xfrm>
        </p:spPr>
        <p:txBody>
          <a:bodyPr>
            <a:noAutofit/>
          </a:bodyPr>
          <a:lstStyle/>
          <a:p>
            <a:pPr lvl="1"/>
            <a:r>
              <a:rPr lang="cs-CZ" sz="2400" dirty="0" smtClean="0">
                <a:solidFill>
                  <a:srgbClr val="FF0000"/>
                </a:solidFill>
              </a:rPr>
              <a:t>Překonávání právě těchto bariér je klíčem k úspěchu v ostatních oblastech</a:t>
            </a:r>
            <a:endParaRPr lang="cs-CZ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3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103" y="788495"/>
            <a:ext cx="10689019" cy="590987"/>
          </a:xfrm>
        </p:spPr>
        <p:txBody>
          <a:bodyPr>
            <a:normAutofit fontScale="90000"/>
          </a:bodyPr>
          <a:lstStyle/>
          <a:p>
            <a:r>
              <a:rPr lang="cs-CZ" sz="3600" dirty="0" smtClean="0">
                <a:cs typeface="Calibri" panose="020F0502020204030204" pitchFamily="34" charset="0"/>
              </a:rPr>
              <a:t>Jaké </a:t>
            </a:r>
            <a:r>
              <a:rPr lang="cs-CZ" sz="3600" dirty="0" err="1" smtClean="0">
                <a:cs typeface="Calibri" panose="020F0502020204030204" pitchFamily="34" charset="0"/>
              </a:rPr>
              <a:t>think</a:t>
            </a:r>
            <a:r>
              <a:rPr lang="cs-CZ" sz="3600" dirty="0" smtClean="0">
                <a:cs typeface="Calibri" panose="020F0502020204030204" pitchFamily="34" charset="0"/>
              </a:rPr>
              <a:t>-tanky existují v ČR a co zkoumají? 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21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682" y="1521372"/>
            <a:ext cx="11169869" cy="4351283"/>
          </a:xfrm>
        </p:spPr>
        <p:txBody>
          <a:bodyPr>
            <a:normAutofit fontScale="85000" lnSpcReduction="10000"/>
          </a:bodyPr>
          <a:lstStyle/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cs-CZ" sz="3200" dirty="0" smtClean="0"/>
              <a:t>IDEA </a:t>
            </a:r>
            <a:r>
              <a:rPr lang="cs-CZ" sz="3200" dirty="0" smtClean="0"/>
              <a:t>při CERGE-EI – </a:t>
            </a:r>
            <a:r>
              <a:rPr lang="cs-CZ" sz="3200" dirty="0" smtClean="0"/>
              <a:t>analýza </a:t>
            </a:r>
            <a:r>
              <a:rPr lang="cs-CZ" sz="3200" dirty="0"/>
              <a:t>veřejných </a:t>
            </a:r>
            <a:r>
              <a:rPr lang="cs-CZ" sz="3200" dirty="0" smtClean="0"/>
              <a:t>politik (dopady zákonů</a:t>
            </a:r>
            <a:r>
              <a:rPr lang="cs-CZ" sz="3200" dirty="0"/>
              <a:t>, daní, důchodových reforem či sociálních </a:t>
            </a:r>
            <a:r>
              <a:rPr lang="cs-CZ" sz="3200" dirty="0" smtClean="0"/>
              <a:t>systémů) a návrhy konkrétních doporučení </a:t>
            </a:r>
            <a:r>
              <a:rPr lang="cs-CZ" sz="3200" dirty="0"/>
              <a:t>a </a:t>
            </a:r>
            <a:r>
              <a:rPr lang="cs-CZ" sz="3200" dirty="0" smtClean="0"/>
              <a:t>podkladů </a:t>
            </a:r>
            <a:r>
              <a:rPr lang="cs-CZ" sz="3200" dirty="0"/>
              <a:t>pro státní správu, politiky a veřejnou </a:t>
            </a:r>
            <a:r>
              <a:rPr lang="cs-CZ" sz="3200" dirty="0" smtClean="0"/>
              <a:t>debatu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cs-CZ" sz="3200" dirty="0" smtClean="0"/>
              <a:t>NERV – komplexní analýzy úzkých míst české ekonomiky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cs-CZ" sz="3200" dirty="0" smtClean="0"/>
              <a:t>PAQ </a:t>
            </a:r>
            <a:r>
              <a:rPr lang="cs-CZ" sz="3200" dirty="0" err="1" smtClean="0"/>
              <a:t>Research</a:t>
            </a:r>
            <a:r>
              <a:rPr lang="cs-CZ" sz="3200" dirty="0" smtClean="0"/>
              <a:t> – analýza problémů </a:t>
            </a:r>
            <a:r>
              <a:rPr lang="cs-CZ" sz="3200" dirty="0"/>
              <a:t>Česka a </a:t>
            </a:r>
            <a:r>
              <a:rPr lang="cs-CZ" sz="3200" dirty="0" smtClean="0"/>
              <a:t>design </a:t>
            </a:r>
            <a:r>
              <a:rPr lang="cs-CZ" sz="3200" dirty="0"/>
              <a:t>klíčových reforem</a:t>
            </a:r>
            <a:endParaRPr lang="cs-CZ" sz="3200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cs-CZ" sz="3200" dirty="0" smtClean="0"/>
              <a:t>Centrum veřejných financí – zabývá se udržitelností </a:t>
            </a:r>
            <a:r>
              <a:rPr lang="cs-CZ" sz="3200" dirty="0"/>
              <a:t>a modernizací českých veřejných </a:t>
            </a:r>
            <a:r>
              <a:rPr lang="cs-CZ" sz="3200" dirty="0" smtClean="0"/>
              <a:t>financí</a:t>
            </a:r>
            <a:r>
              <a:rPr lang="cs-CZ" sz="3200" dirty="0"/>
              <a:t> </a:t>
            </a:r>
            <a:endParaRPr lang="cs-CZ" sz="3200" dirty="0" smtClean="0"/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cs-CZ" sz="3200" dirty="0" smtClean="0"/>
              <a:t>CETA – analýza tržních, socioekonomických a politických jevů a jejich dopadů </a:t>
            </a:r>
          </a:p>
          <a:p>
            <a:pPr marL="514350" lvl="1" indent="-514350">
              <a:buFont typeface="Arial" panose="020B0604020202020204" pitchFamily="34" charset="0"/>
              <a:buChar char="•"/>
            </a:pPr>
            <a:r>
              <a:rPr lang="cs-CZ" sz="3200" dirty="0" smtClean="0"/>
              <a:t>SOLVO – odemykání tvůrčího potenciálu české společnosti </a:t>
            </a: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1127234" y="5904187"/>
            <a:ext cx="9727325" cy="433551"/>
          </a:xfrm>
        </p:spPr>
        <p:txBody>
          <a:bodyPr>
            <a:noAutofit/>
          </a:bodyPr>
          <a:lstStyle/>
          <a:p>
            <a:pPr lvl="1"/>
            <a:r>
              <a:rPr lang="cs-CZ" sz="2400" b="1" dirty="0" smtClean="0">
                <a:solidFill>
                  <a:srgbClr val="FF0000"/>
                </a:solidFill>
              </a:rPr>
              <a:t>Dobré nápady by byly … škoda, že na ně české vlády moc neslyší</a:t>
            </a:r>
            <a:endParaRPr lang="cs-CZ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32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283" y="638504"/>
            <a:ext cx="10689019" cy="94592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Jaká rizika pro budoucí vývoj představuje současná vláda?  - 1/2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22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2868" y="1742091"/>
            <a:ext cx="10886090" cy="4642944"/>
          </a:xfrm>
        </p:spPr>
        <p:txBody>
          <a:bodyPr>
            <a:normAutofit/>
          </a:bodyPr>
          <a:lstStyle/>
          <a:p>
            <a:pPr marL="361950" lvl="1" indent="-361950">
              <a:buFont typeface="+mj-lt"/>
              <a:buAutoNum type="arabicPeriod"/>
            </a:pPr>
            <a:r>
              <a:rPr lang="cs-CZ" sz="2400" dirty="0" smtClean="0"/>
              <a:t>Expanzivní fiskální politika: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porušování vlastních rozpočtových pravidel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zvyšování strukturálního deficitu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hromadění </a:t>
            </a:r>
            <a:r>
              <a:rPr lang="cs-CZ" dirty="0"/>
              <a:t>veřejného dluhu bez jasných cílů a promyšlených záměrů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preference zájmových skupin před zájmy státu </a:t>
            </a:r>
          </a:p>
          <a:p>
            <a:pPr marL="630238" lvl="1" indent="-268288">
              <a:spcBef>
                <a:spcPts val="0"/>
              </a:spcBef>
            </a:pPr>
            <a:r>
              <a:rPr lang="cs-CZ" dirty="0">
                <a:solidFill>
                  <a:srgbClr val="FF0000"/>
                </a:solidFill>
              </a:rPr>
              <a:t>Rizika: </a:t>
            </a:r>
            <a:endParaRPr lang="cs-CZ" dirty="0" smtClean="0">
              <a:solidFill>
                <a:srgbClr val="FF0000"/>
              </a:solidFill>
            </a:endParaRP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FF0000"/>
                </a:solidFill>
              </a:rPr>
              <a:t>zhoršení úvěrového ratingu </a:t>
            </a:r>
            <a:r>
              <a:rPr lang="cs-CZ" dirty="0">
                <a:solidFill>
                  <a:srgbClr val="FF0000"/>
                </a:solidFill>
              </a:rPr>
              <a:t>a roztáčení dluhové spirály </a:t>
            </a:r>
            <a:endParaRPr lang="cs-CZ" dirty="0" smtClean="0">
              <a:solidFill>
                <a:srgbClr val="FF0000"/>
              </a:solidFill>
            </a:endParaRP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FF0000"/>
                </a:solidFill>
              </a:rPr>
              <a:t>snižování transparentnosti rozpočtového procesu a jeho zhoršování jeho předvídatelnosti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FF0000"/>
                </a:solidFill>
              </a:rPr>
              <a:t>tlak na růst inflace </a:t>
            </a:r>
            <a:r>
              <a:rPr lang="cs-CZ" dirty="0" smtClean="0">
                <a:solidFill>
                  <a:srgbClr val="FF0000"/>
                </a:solidFill>
                <a:sym typeface="Wingdings"/>
              </a:rPr>
              <a:t></a:t>
            </a:r>
            <a:r>
              <a:rPr lang="cs-CZ" dirty="0" smtClean="0">
                <a:solidFill>
                  <a:srgbClr val="FF0000"/>
                </a:solidFill>
              </a:rPr>
              <a:t> více restriktivní měnová politika </a:t>
            </a:r>
            <a:endParaRPr lang="en-GB" dirty="0">
              <a:solidFill>
                <a:srgbClr val="FF0000"/>
              </a:solidFill>
            </a:endParaRPr>
          </a:p>
          <a:p>
            <a:pPr lvl="1"/>
            <a:r>
              <a:rPr lang="cs-CZ" sz="2400" dirty="0" smtClean="0"/>
              <a:t>2. Nekoncepční hospodářská politika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váhavý přístup k rozvoji znalostní ekonomiky postavené na inovacích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váznoucí reforma vzdělávání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/>
              <a:t>nestabilní a nepředvídatelné regulatorní prostředí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nekoncepční přístup k regionálnímu rozvoji </a:t>
            </a: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64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283" y="638504"/>
            <a:ext cx="10689019" cy="94592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Jaká rizika pro budoucí vývoj představuje současná vláda?  -  2/2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23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7103" y="1915508"/>
            <a:ext cx="10886090" cy="3429002"/>
          </a:xfrm>
        </p:spPr>
        <p:txBody>
          <a:bodyPr>
            <a:normAutofit/>
          </a:bodyPr>
          <a:lstStyle/>
          <a:p>
            <a:pPr lvl="1"/>
            <a:r>
              <a:rPr lang="cs-CZ" sz="2400" dirty="0" smtClean="0"/>
              <a:t>3. Demontáž demokratických pojistek a hodnot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oslabování nezávislých institucí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oklešťování nezávislých kontrolních mechanismů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nekompetentní vedení mnoha vládních agend </a:t>
            </a:r>
          </a:p>
          <a:p>
            <a:pPr marL="630238" lvl="1" indent="-268288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/>
              <a:t>odmítání odbornosti a znalostí a upřednostňování </a:t>
            </a:r>
            <a:r>
              <a:rPr lang="cs-CZ" dirty="0" smtClean="0"/>
              <a:t>loajality vůči moci </a:t>
            </a:r>
            <a:endParaRPr lang="cs-CZ" dirty="0" smtClean="0"/>
          </a:p>
          <a:p>
            <a:pPr marL="361950" lvl="1">
              <a:spcBef>
                <a:spcPts val="0"/>
              </a:spcBef>
            </a:pPr>
            <a:r>
              <a:rPr lang="cs-CZ" dirty="0" smtClean="0">
                <a:solidFill>
                  <a:srgbClr val="FF0000"/>
                </a:solidFill>
              </a:rPr>
              <a:t>Rizika: </a:t>
            </a:r>
          </a:p>
          <a:p>
            <a:pPr marL="70485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FF0000"/>
                </a:solidFill>
              </a:rPr>
              <a:t>obtížnější plánování pro soukromý sektor </a:t>
            </a:r>
          </a:p>
          <a:p>
            <a:pPr marL="70485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rgbClr val="FF0000"/>
                </a:solidFill>
              </a:rPr>
              <a:t>zhoršené vnímání ČR domácími i zahraničními investory </a:t>
            </a:r>
          </a:p>
          <a:p>
            <a:pPr marL="361950" lvl="1" indent="-361950"/>
            <a:r>
              <a:rPr lang="cs-CZ" sz="2400" dirty="0" smtClean="0"/>
              <a:t>4. Černé </a:t>
            </a:r>
            <a:r>
              <a:rPr lang="cs-CZ" sz="2400" dirty="0" err="1" smtClean="0"/>
              <a:t>pasažérství</a:t>
            </a:r>
            <a:r>
              <a:rPr lang="cs-CZ" sz="2400" dirty="0" smtClean="0"/>
              <a:t> v EU i v NATO (</a:t>
            </a:r>
            <a:r>
              <a:rPr lang="cs-CZ" sz="2400" i="1" dirty="0" smtClean="0"/>
              <a:t>„my nic, my muzikanti“, „hlavně nám plaťte a na nic se neptejte“</a:t>
            </a:r>
            <a:r>
              <a:rPr lang="cs-CZ" sz="2400" dirty="0" smtClean="0"/>
              <a:t>) </a:t>
            </a:r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945931" y="5502166"/>
            <a:ext cx="10775731" cy="819806"/>
          </a:xfrm>
        </p:spPr>
        <p:txBody>
          <a:bodyPr>
            <a:noAutofit/>
          </a:bodyPr>
          <a:lstStyle/>
          <a:p>
            <a:pPr lvl="1"/>
            <a:r>
              <a:rPr lang="cs-CZ" sz="2400" dirty="0">
                <a:solidFill>
                  <a:srgbClr val="FF0000"/>
                </a:solidFill>
              </a:rPr>
              <a:t>Celkové riziko: </a:t>
            </a:r>
            <a:r>
              <a:rPr lang="cs-CZ" sz="2400" dirty="0" smtClean="0">
                <a:solidFill>
                  <a:srgbClr val="FF0000"/>
                </a:solidFill>
              </a:rPr>
              <a:t>nástup na „slovenskou cestu“ </a:t>
            </a:r>
            <a:r>
              <a:rPr lang="cs-CZ" sz="2400" dirty="0">
                <a:solidFill>
                  <a:srgbClr val="FF0000"/>
                </a:solidFill>
              </a:rPr>
              <a:t>rychlého zaostávání ve všech klíčových parametrech zdravého a dynamického ekonomického rozvoje </a:t>
            </a:r>
          </a:p>
        </p:txBody>
      </p:sp>
    </p:spTree>
    <p:extLst>
      <p:ext uri="{BB962C8B-B14F-4D97-AF65-F5344CB8AC3E}">
        <p14:creationId xmlns:p14="http://schemas.microsoft.com/office/powerpoint/2010/main" val="42547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95" y="2648607"/>
            <a:ext cx="10689019" cy="96169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Děkuji vám za pozornost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24</a:t>
            </a:fld>
            <a:endParaRPr lang="cs-CZ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99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AD091F8-B919-5C82-7749-2530E232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18" y="780612"/>
            <a:ext cx="10689019" cy="590987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cs typeface="Calibri" panose="020F0502020204030204" pitchFamily="34" charset="0"/>
              </a:rPr>
              <a:t>Česko  a  Evropská unie</a:t>
            </a:r>
            <a:endParaRPr lang="en-GB" sz="36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C4991FB1-AA8A-EDB9-E412-F301E275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602" y="6417177"/>
            <a:ext cx="272435" cy="365125"/>
          </a:xfrm>
        </p:spPr>
        <p:txBody>
          <a:bodyPr/>
          <a:lstStyle/>
          <a:p>
            <a:fld id="{5E608FB1-680A-4E9D-A95E-8C4CFA1B47E3}" type="slidenum">
              <a:rPr lang="cs-CZ" smtClean="0"/>
              <a:t>25</a:t>
            </a:fld>
            <a:endParaRPr lang="cs-CZ"/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xmlns="" id="{58E7CB0C-9E32-880D-47D7-74B4579FD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738" y="1481959"/>
            <a:ext cx="11154103" cy="4706006"/>
          </a:xfrm>
        </p:spPr>
        <p:txBody>
          <a:bodyPr>
            <a:normAutofit/>
          </a:bodyPr>
          <a:lstStyle/>
          <a:p>
            <a:pPr lvl="1"/>
            <a:r>
              <a:rPr lang="cs-CZ" sz="2800" dirty="0" smtClean="0"/>
              <a:t>Náš historický postoj k Evropské unii: </a:t>
            </a:r>
          </a:p>
          <a:p>
            <a:pPr marL="717550" lvl="2" indent="-355600"/>
            <a:r>
              <a:rPr lang="cs-CZ" sz="2400" dirty="0" smtClean="0"/>
              <a:t>V roce 2004 jsme přišli již k „hotové věci“ a neúčastnili se v poválečném období diskuse o žádoucím uspořádání Evropy </a:t>
            </a:r>
          </a:p>
          <a:p>
            <a:pPr marL="717550" lvl="2" indent="-355600"/>
            <a:r>
              <a:rPr lang="cs-CZ" sz="2400" dirty="0" smtClean="0"/>
              <a:t>Vždy jsme přemýšleli spíše o tom, co z Evropy získáme („trhneme“)  </a:t>
            </a:r>
            <a:r>
              <a:rPr lang="cs-CZ" sz="2400" dirty="0" err="1" smtClean="0"/>
              <a:t>J.F.Kennedy</a:t>
            </a:r>
            <a:r>
              <a:rPr lang="cs-CZ" sz="2400" dirty="0" smtClean="0"/>
              <a:t>: </a:t>
            </a:r>
            <a:r>
              <a:rPr lang="cs-CZ" sz="2400" i="1" dirty="0" smtClean="0"/>
              <a:t>„Neptejte se, co Amerika může udělat pro vás, ale ptejte se, co vy můžete udělat pro Ameriku“</a:t>
            </a:r>
            <a:r>
              <a:rPr lang="cs-CZ" sz="2400" dirty="0" smtClean="0"/>
              <a:t> </a:t>
            </a:r>
          </a:p>
          <a:p>
            <a:pPr lvl="1"/>
            <a:r>
              <a:rPr lang="cs-CZ" sz="2800" dirty="0" smtClean="0"/>
              <a:t>Ptáme se vůbec, co </a:t>
            </a:r>
            <a:r>
              <a:rPr lang="cs-CZ" sz="2800" dirty="0"/>
              <a:t>(opravdu dobrého) můžeme udělat pro </a:t>
            </a:r>
            <a:r>
              <a:rPr lang="cs-CZ" sz="2800" dirty="0" smtClean="0"/>
              <a:t>Evropu?</a:t>
            </a:r>
          </a:p>
          <a:p>
            <a:pPr lvl="1"/>
            <a:r>
              <a:rPr lang="cs-CZ" sz="2800" dirty="0" smtClean="0"/>
              <a:t>Parafráze </a:t>
            </a:r>
            <a:r>
              <a:rPr lang="cs-CZ" sz="2800" dirty="0" smtClean="0"/>
              <a:t>Jana Nerudy: </a:t>
            </a:r>
            <a:r>
              <a:rPr lang="cs-CZ" sz="2800" i="1" dirty="0" smtClean="0"/>
              <a:t>„Bude-li každý národ v Evropě z křemene </a:t>
            </a:r>
            <a:r>
              <a:rPr lang="cs-CZ" sz="2800" i="1" dirty="0" smtClean="0"/>
              <a:t>   (</a:t>
            </a:r>
            <a:r>
              <a:rPr lang="cs-CZ" sz="2800" i="1" dirty="0" smtClean="0"/>
              <a:t>tj. odolný, pružný, diverzifikovaný, inovativní, kreativní a na zbytku světa ne moc závislý), bude celá Evropa z kvádrů“</a:t>
            </a:r>
            <a:r>
              <a:rPr lang="cs-CZ" sz="2800" dirty="0"/>
              <a:t> </a:t>
            </a:r>
          </a:p>
          <a:p>
            <a:pPr lvl="1"/>
            <a:endParaRPr lang="cs-CZ" sz="3200" dirty="0" smtClean="0"/>
          </a:p>
        </p:txBody>
      </p:sp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xmlns="" id="{A9CDC7E9-E349-9138-5D96-CE80918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435" y="6432944"/>
            <a:ext cx="10501202" cy="365125"/>
          </a:xfrm>
        </p:spPr>
        <p:txBody>
          <a:bodyPr/>
          <a:lstStyle/>
          <a:p>
            <a:r>
              <a:rPr lang="cs-CZ" dirty="0" smtClean="0"/>
              <a:t>Výzvy pro českou ekonomiku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7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CEVRO">
      <a:dk1>
        <a:srgbClr val="000000"/>
      </a:dk1>
      <a:lt1>
        <a:srgbClr val="FFFFFF"/>
      </a:lt1>
      <a:dk2>
        <a:srgbClr val="575756"/>
      </a:dk2>
      <a:lt2>
        <a:srgbClr val="E7E6E6"/>
      </a:lt2>
      <a:accent1>
        <a:srgbClr val="50386F"/>
      </a:accent1>
      <a:accent2>
        <a:srgbClr val="50386F"/>
      </a:accent2>
      <a:accent3>
        <a:srgbClr val="EA8B2D"/>
      </a:accent3>
      <a:accent4>
        <a:srgbClr val="EA8B2D"/>
      </a:accent4>
      <a:accent5>
        <a:srgbClr val="E9E9E9"/>
      </a:accent5>
      <a:accent6>
        <a:srgbClr val="D2D2D2"/>
      </a:accent6>
      <a:hlink>
        <a:srgbClr val="0563C1"/>
      </a:hlink>
      <a:folHlink>
        <a:srgbClr val="954F72"/>
      </a:folHlink>
    </a:clrScheme>
    <a:fontScheme name="Cev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VRO_prezentace" id="{485F1B51-4886-4BEE-9303-EA422C81D8B6}" vid="{D8B64059-E0AD-44A6-B997-6DC8C4E5589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AB6EA75DC9234BB8F7FC7985B6540D" ma:contentTypeVersion="17" ma:contentTypeDescription="Vytvoří nový dokument" ma:contentTypeScope="" ma:versionID="802e1200a6f1edf4a5c0acec655da554">
  <xsd:schema xmlns:xsd="http://www.w3.org/2001/XMLSchema" xmlns:xs="http://www.w3.org/2001/XMLSchema" xmlns:p="http://schemas.microsoft.com/office/2006/metadata/properties" xmlns:ns2="08506671-b2d8-4009-9f63-6b725a8908a0" xmlns:ns3="c96b063f-72a7-4d2b-b06d-4ecda669bddf" targetNamespace="http://schemas.microsoft.com/office/2006/metadata/properties" ma:root="true" ma:fieldsID="643927d2b1d20851b2bc9ade87ce8cba" ns2:_="" ns3:_="">
    <xsd:import namespace="08506671-b2d8-4009-9f63-6b725a8908a0"/>
    <xsd:import namespace="c96b063f-72a7-4d2b-b06d-4ecda669bd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06671-b2d8-4009-9f63-6b725a8908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b6f0447c-396c-41cb-bb8f-c4232058b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b063f-72a7-4d2b-b06d-4ecda669bdd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66da5d-a729-4ea0-a3c6-0f5c6526b4ca}" ma:internalName="TaxCatchAll" ma:showField="CatchAllData" ma:web="c96b063f-72a7-4d2b-b06d-4ecda669b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F6AD68-1977-4ED0-9D33-7965F88689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2CE057-8B81-4FF9-B431-B5860F046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506671-b2d8-4009-9f63-6b725a8908a0"/>
    <ds:schemaRef ds:uri="c96b063f-72a7-4d2b-b06d-4ecda669bd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63551</TotalTime>
  <Words>2597</Words>
  <Application>Microsoft Office PowerPoint</Application>
  <PresentationFormat>Vlastní</PresentationFormat>
  <Paragraphs>270</Paragraphs>
  <Slides>25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7" baseType="lpstr">
      <vt:lpstr>Motiv Office</vt:lpstr>
      <vt:lpstr>Worksheet</vt:lpstr>
      <vt:lpstr>Prezentace aplikace PowerPoint</vt:lpstr>
      <vt:lpstr>Obsah vystoupení</vt:lpstr>
      <vt:lpstr>Změny vnějšího prostředí</vt:lpstr>
      <vt:lpstr>Implikace Změn vnějšího prostředí</vt:lpstr>
      <vt:lpstr>Trade-off dnešní doby</vt:lpstr>
      <vt:lpstr>Další rizikové faktory</vt:lpstr>
      <vt:lpstr>Implikace pro „třetí země“ a  ČR</vt:lpstr>
      <vt:lpstr>„modely růstu“ v české republice</vt:lpstr>
      <vt:lpstr>Na Začátku byl … </vt:lpstr>
      <vt:lpstr>… Pak přišel …</vt:lpstr>
      <vt:lpstr>Strukturální vs cyklické faktory</vt:lpstr>
      <vt:lpstr>Jsme chyceni v „pasti středního příjmu“?</vt:lpstr>
      <vt:lpstr>tempo růstu potenciáního výstupu: 2,5 % </vt:lpstr>
      <vt:lpstr>Vývoj mezd a produktivity v Čr</vt:lpstr>
      <vt:lpstr>Premianti konkurenceschopnosti  a jejich růst</vt:lpstr>
      <vt:lpstr>Konkurenceschopnost  Čr v roce 2026</vt:lpstr>
      <vt:lpstr>Index prosperity v roce 2025</vt:lpstr>
      <vt:lpstr>Počet startupů </vt:lpstr>
      <vt:lpstr>Pisa 2022 </vt:lpstr>
      <vt:lpstr>Obecnější překážky možného rozvoje</vt:lpstr>
      <vt:lpstr>Jaké think-tanky existují v ČR a co zkoumají? </vt:lpstr>
      <vt:lpstr>Jaká rizika pro budoucí vývoj představuje současná vláda?  - 1/2</vt:lpstr>
      <vt:lpstr>Jaká rizika pro budoucí vývoj představuje současná vláda?  -  2/2</vt:lpstr>
      <vt:lpstr>Děkuji vám za pozornost</vt:lpstr>
      <vt:lpstr>Česko  a  Evropská unie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PRESENTATION TITLE,  MAXIMUM FIVE LINES,   LIGNED BOTTOM LEFT,  NO HYPHENATION</dc:title>
  <dc:creator>OBROVÁ Michaela</dc:creator>
  <cp:lastModifiedBy>Admin</cp:lastModifiedBy>
  <cp:revision>655</cp:revision>
  <cp:lastPrinted>2025-09-30T10:00:44Z</cp:lastPrinted>
  <dcterms:created xsi:type="dcterms:W3CDTF">2025-01-18T09:44:04Z</dcterms:created>
  <dcterms:modified xsi:type="dcterms:W3CDTF">2026-06-23T05:53:11Z</dcterms:modified>
</cp:coreProperties>
</file>